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p:restoredTop sz="72012"/>
  </p:normalViewPr>
  <p:slideViewPr>
    <p:cSldViewPr snapToGrid="0" snapToObjects="1">
      <p:cViewPr varScale="1">
        <p:scale>
          <a:sx n="79" d="100"/>
          <a:sy n="79" d="100"/>
        </p:scale>
        <p:origin x="10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965976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datakind.or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kaggle.com" TargetMode="External"/><Relationship Id="rId4" Type="http://schemas.openxmlformats.org/officeDocument/2006/relationships/hyperlink" Target="http://www.drivendata.org/competitions/" TargetMode="External"/><Relationship Id="rId5" Type="http://schemas.openxmlformats.org/officeDocument/2006/relationships/hyperlink" Target="http://www.datakind.org/blog/"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responsibledata.io/summary-of-our-discussion-on-the-risks-and-mitigations-of-releasing-data/" TargetMode="External"/><Relationship Id="rId4" Type="http://schemas.openxmlformats.org/officeDocument/2006/relationships/hyperlink" Target="http://www.nytimes.com/2015/01/31/opinion/how-bad-data-fed-the-ebola-epidemic.html?_r=3"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kaggle.com" TargetMode="External"/><Relationship Id="rId4" Type="http://schemas.openxmlformats.org/officeDocument/2006/relationships/hyperlink" Target="http://www.drivendata.org/competitions/" TargetMode="External"/><Relationship Id="rId5" Type="http://schemas.openxmlformats.org/officeDocument/2006/relationships/hyperlink" Target="http://www.datakind.org/blog/" TargetMode="External"/><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Welcome to class.  There are no prerequisites for these sessions, except a curiosity to learn about data science and </a:t>
            </a:r>
            <a:r>
              <a:rPr lang="en" dirty="0" smtClean="0"/>
              <a:t>willingness </a:t>
            </a:r>
            <a:r>
              <a:rPr lang="en" dirty="0"/>
              <a:t>to play with data. </a:t>
            </a:r>
          </a:p>
        </p:txBody>
      </p:sp>
    </p:spTree>
    <p:extLst>
      <p:ext uri="{BB962C8B-B14F-4D97-AF65-F5344CB8AC3E}">
        <p14:creationId xmlns:p14="http://schemas.microsoft.com/office/powerpoint/2010/main" val="1312230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We’ll use this process as the backbone of what we do on a data science project.   You also, as part of this process, need to sanity-check the </a:t>
            </a:r>
            <a:r>
              <a:rPr lang="en" sz="1200" dirty="0">
                <a:solidFill>
                  <a:schemeClr val="dk1"/>
                </a:solidFill>
                <a:latin typeface="Calibri"/>
                <a:ea typeface="Calibri"/>
                <a:cs typeface="Calibri"/>
                <a:sym typeface="Calibri"/>
              </a:rPr>
              <a:t>results, in the context they’re relevant to.  This is especially important in a development data context, where data is hard to come by and may be erroneous, miss areas or demographics and potentially be older than it looks. </a:t>
            </a:r>
          </a:p>
          <a:p>
            <a:pPr marL="0" marR="0" lvl="0" indent="0" algn="l" rtl="0">
              <a:spcBef>
                <a:spcPts val="0"/>
              </a:spcBef>
              <a:buNone/>
            </a:pPr>
            <a:endParaRPr sz="1200" dirty="0">
              <a:solidFill>
                <a:schemeClr val="dk1"/>
              </a:solidFill>
              <a:latin typeface="Calibri"/>
              <a:ea typeface="Calibri"/>
              <a:cs typeface="Calibri"/>
              <a:sym typeface="Calibri"/>
            </a:endParaRPr>
          </a:p>
          <a:p>
            <a:pPr lvl="0" rtl="0">
              <a:spcBef>
                <a:spcPts val="0"/>
              </a:spcBef>
              <a:buClr>
                <a:srgbClr val="000000"/>
              </a:buClr>
              <a:buSzPct val="100000"/>
              <a:buFont typeface="Arial"/>
              <a:buNone/>
            </a:pPr>
            <a:r>
              <a:rPr lang="en" sz="1100" dirty="0"/>
              <a:t>You might also hear data scientists mention the OSEMN process (Obtain-Scrub-Explore-Model-Interpret):</a:t>
            </a:r>
          </a:p>
          <a:p>
            <a:pPr marL="457200" lvl="0" indent="-298450" rtl="0">
              <a:lnSpc>
                <a:spcPct val="115000"/>
              </a:lnSpc>
              <a:spcBef>
                <a:spcPts val="0"/>
              </a:spcBef>
              <a:spcAft>
                <a:spcPts val="1600"/>
              </a:spcAft>
              <a:buClr>
                <a:srgbClr val="000000"/>
              </a:buClr>
              <a:buSzPct val="100000"/>
            </a:pPr>
            <a:r>
              <a:rPr lang="en" sz="1100" dirty="0"/>
              <a:t>Obtain datasets</a:t>
            </a:r>
          </a:p>
          <a:p>
            <a:pPr marL="457200" lvl="0" indent="-298450" rtl="0">
              <a:lnSpc>
                <a:spcPct val="115000"/>
              </a:lnSpc>
              <a:spcBef>
                <a:spcPts val="0"/>
              </a:spcBef>
              <a:spcAft>
                <a:spcPts val="1600"/>
              </a:spcAft>
              <a:buClr>
                <a:srgbClr val="000000"/>
              </a:buClr>
              <a:buSzPct val="100000"/>
            </a:pPr>
            <a:r>
              <a:rPr lang="en" sz="1100" dirty="0"/>
              <a:t>Clean, combine, transform data</a:t>
            </a:r>
          </a:p>
          <a:p>
            <a:pPr marL="457200" lvl="0" indent="-298450" rtl="0">
              <a:lnSpc>
                <a:spcPct val="115000"/>
              </a:lnSpc>
              <a:spcBef>
                <a:spcPts val="0"/>
              </a:spcBef>
              <a:spcAft>
                <a:spcPts val="1600"/>
              </a:spcAft>
              <a:buClr>
                <a:srgbClr val="000000"/>
              </a:buClr>
              <a:buSzPct val="100000"/>
            </a:pPr>
            <a:r>
              <a:rPr lang="en" sz="1100" dirty="0"/>
              <a:t>Explore the data</a:t>
            </a:r>
          </a:p>
          <a:p>
            <a:pPr marL="457200" lvl="0" indent="-298450" rtl="0">
              <a:lnSpc>
                <a:spcPct val="115000"/>
              </a:lnSpc>
              <a:spcBef>
                <a:spcPts val="0"/>
              </a:spcBef>
              <a:spcAft>
                <a:spcPts val="1600"/>
              </a:spcAft>
              <a:buClr>
                <a:srgbClr val="000000"/>
              </a:buClr>
              <a:buSzPct val="100000"/>
            </a:pPr>
            <a:r>
              <a:rPr lang="en" sz="1100" dirty="0"/>
              <a:t>Try models (classification, machine learning </a:t>
            </a:r>
            <a:r>
              <a:rPr lang="en" sz="1100" dirty="0" err="1"/>
              <a:t>etc</a:t>
            </a:r>
            <a:r>
              <a:rPr lang="en" sz="1100" dirty="0"/>
              <a:t>)</a:t>
            </a:r>
          </a:p>
          <a:p>
            <a:pPr marL="457200" lvl="0" indent="-298450" rtl="0">
              <a:lnSpc>
                <a:spcPct val="115000"/>
              </a:lnSpc>
              <a:spcBef>
                <a:spcPts val="0"/>
              </a:spcBef>
              <a:spcAft>
                <a:spcPts val="1600"/>
              </a:spcAft>
              <a:buClr>
                <a:srgbClr val="000000"/>
              </a:buClr>
              <a:buSzPct val="100000"/>
            </a:pPr>
            <a:r>
              <a:rPr lang="en" sz="1100" dirty="0"/>
              <a:t>Interpret and communicate your results</a:t>
            </a:r>
          </a:p>
        </p:txBody>
      </p:sp>
      <p:sp>
        <p:nvSpPr>
          <p:cNvPr id="116" name="Shape 11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10</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139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nSpc>
                <a:spcPct val="115000"/>
              </a:lnSpc>
              <a:spcBef>
                <a:spcPts val="0"/>
              </a:spcBef>
              <a:spcAft>
                <a:spcPts val="1600"/>
              </a:spcAft>
              <a:buNone/>
            </a:pPr>
            <a:r>
              <a:rPr lang="en" dirty="0">
                <a:latin typeface="Roboto"/>
                <a:ea typeface="Roboto"/>
                <a:cs typeface="Roboto"/>
                <a:sym typeface="Roboto"/>
              </a:rPr>
              <a:t>Sarah Cohen (NYT) wrote that “Every good story starts with an idea, a question or an observation”. </a:t>
            </a:r>
          </a:p>
        </p:txBody>
      </p:sp>
    </p:spTree>
    <p:extLst>
      <p:ext uri="{BB962C8B-B14F-4D97-AF65-F5344CB8AC3E}">
        <p14:creationId xmlns:p14="http://schemas.microsoft.com/office/powerpoint/2010/main" val="11196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latin typeface="Roboto"/>
                <a:ea typeface="Roboto"/>
                <a:cs typeface="Roboto"/>
                <a:sym typeface="Roboto"/>
              </a:rPr>
              <a:t>These are all data sources. Some of them are harder to get information out of than others, but they all contain data.</a:t>
            </a:r>
          </a:p>
        </p:txBody>
      </p:sp>
    </p:spTree>
    <p:extLst>
      <p:ext uri="{BB962C8B-B14F-4D97-AF65-F5344CB8AC3E}">
        <p14:creationId xmlns:p14="http://schemas.microsoft.com/office/powerpoint/2010/main" val="65209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a:solidFill>
                  <a:schemeClr val="dk1"/>
                </a:solidFill>
                <a:latin typeface="Calibri"/>
                <a:ea typeface="Calibri"/>
                <a:cs typeface="Calibri"/>
                <a:sym typeface="Calibri"/>
              </a:rPr>
              <a:t>Big data has</a:t>
            </a:r>
            <a:r>
              <a:rPr lang="en" sz="1200" b="0" i="0" u="none" strike="noStrike" cap="none">
                <a:solidFill>
                  <a:schemeClr val="dk1"/>
                </a:solidFill>
                <a:latin typeface="Calibri"/>
                <a:ea typeface="Calibri"/>
                <a:cs typeface="Calibri"/>
                <a:sym typeface="Calibri"/>
              </a:rPr>
              <a:t> high volume, velocity, variety and veracity. We</a:t>
            </a:r>
            <a:r>
              <a:rPr lang="en" sz="1200">
                <a:solidFill>
                  <a:schemeClr val="dk1"/>
                </a:solidFill>
                <a:latin typeface="Calibri"/>
                <a:ea typeface="Calibri"/>
                <a:cs typeface="Calibri"/>
                <a:sym typeface="Calibri"/>
              </a:rPr>
              <a:t>’ll talk about that later, but most of the data we’re looking at will fit easily on a PC. </a:t>
            </a:r>
          </a:p>
        </p:txBody>
      </p:sp>
      <p:sp>
        <p:nvSpPr>
          <p:cNvPr id="135" name="Shape 1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0237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Data is always dirty, and usually needs cleaning.  Issues include file formats (pdfs!), badly-specified locations, human errors and differences between standards (e.g. “Tanzania” vs “Republic of Tanzania”).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Almost always, you end up formatting input data so it can be read into algorithms.  This is the start of a dataset that I received as an 80-page pdf.  </a:t>
            </a:r>
          </a:p>
          <a:p>
            <a:pPr marL="0" marR="0" lvl="0" indent="0" algn="l" rtl="0">
              <a:spcBef>
                <a:spcPts val="0"/>
              </a:spcBef>
              <a:buNone/>
            </a:pPr>
            <a:endParaRPr dirty="0"/>
          </a:p>
          <a:p>
            <a:pPr marL="0" marR="0" lvl="0" indent="0" algn="l" rtl="0">
              <a:spcBef>
                <a:spcPts val="0"/>
              </a:spcBef>
              <a:buNone/>
            </a:pPr>
            <a:endParaRPr sz="1200" b="0" i="0" u="none" strike="noStrike" cap="none" dirty="0">
              <a:solidFill>
                <a:schemeClr val="dk1"/>
              </a:solidFill>
              <a:latin typeface="Calibri"/>
              <a:ea typeface="Calibri"/>
              <a:cs typeface="Calibri"/>
              <a:sym typeface="Calibri"/>
            </a:endParaRPr>
          </a:p>
        </p:txBody>
      </p:sp>
      <p:sp>
        <p:nvSpPr>
          <p:cNvPr id="142" name="Shape 14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9530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8" name="Shape 14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 Once you’ve got the dataset in machine-readable form, you can start looking for more issues to deal with (e.g. these issues with different </a:t>
            </a:r>
            <a:r>
              <a:rPr lang="en" sz="1200" dirty="0" err="1">
                <a:solidFill>
                  <a:schemeClr val="dk1"/>
                </a:solidFill>
                <a:latin typeface="Calibri"/>
                <a:ea typeface="Calibri"/>
                <a:cs typeface="Calibri"/>
                <a:sym typeface="Calibri"/>
              </a:rPr>
              <a:t>placename</a:t>
            </a:r>
            <a:r>
              <a:rPr lang="en" sz="1200" dirty="0">
                <a:solidFill>
                  <a:schemeClr val="dk1"/>
                </a:solidFill>
                <a:latin typeface="Calibri"/>
                <a:ea typeface="Calibri"/>
                <a:cs typeface="Calibri"/>
                <a:sym typeface="Calibri"/>
              </a:rPr>
              <a:t> standards in Tanzania) and, eventually, for potentially interesting patterns. </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Eyeballing (looking at) your data is usually a good place to start; often you have to take a subset of the whole dataset to do this, but it’s usually worth it to get a better feel for what’s contained in each dataset.  Doing quick but ugly </a:t>
            </a:r>
            <a:r>
              <a:rPr lang="en" sz="1200" dirty="0" err="1">
                <a:solidFill>
                  <a:schemeClr val="dk1"/>
                </a:solidFill>
                <a:latin typeface="Calibri"/>
                <a:ea typeface="Calibri"/>
                <a:cs typeface="Calibri"/>
                <a:sym typeface="Calibri"/>
              </a:rPr>
              <a:t>visualisations</a:t>
            </a:r>
            <a:r>
              <a:rPr lang="en" sz="1200" dirty="0">
                <a:solidFill>
                  <a:schemeClr val="dk1"/>
                </a:solidFill>
                <a:latin typeface="Calibri"/>
                <a:ea typeface="Calibri"/>
                <a:cs typeface="Calibri"/>
                <a:sym typeface="Calibri"/>
              </a:rPr>
              <a:t> of your data is also a good thing to do. </a:t>
            </a:r>
          </a:p>
        </p:txBody>
      </p:sp>
      <p:sp>
        <p:nvSpPr>
          <p:cNvPr id="149" name="Shape 1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6013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dk1"/>
                </a:solidFill>
                <a:latin typeface="Calibri"/>
                <a:ea typeface="Calibri"/>
                <a:cs typeface="Calibri"/>
                <a:sym typeface="Calibri"/>
              </a:rPr>
              <a:t>Modelling is where we look for patterns and insights hidden in the data.  It’s where machine learning comes in. </a:t>
            </a:r>
            <a:r>
              <a:rPr lang="en" sz="1200" b="0" i="0" u="none" strike="noStrike" cap="none" dirty="0">
                <a:solidFill>
                  <a:schemeClr val="dk1"/>
                </a:solidFill>
                <a:latin typeface="Calibri"/>
                <a:ea typeface="Calibri"/>
                <a:cs typeface="Calibri"/>
                <a:sym typeface="Calibri"/>
              </a:rPr>
              <a:t>We’ll look later at how to learn relationships between numbers, categories and graphs.</a:t>
            </a:r>
          </a:p>
        </p:txBody>
      </p:sp>
      <p:sp>
        <p:nvSpPr>
          <p:cNvPr id="156" name="Shape 15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8985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b="0" i="0" u="none" strike="noStrike" cap="none" dirty="0">
                <a:solidFill>
                  <a:schemeClr val="dk1"/>
                </a:solidFill>
                <a:latin typeface="Calibri"/>
                <a:ea typeface="Calibri"/>
                <a:cs typeface="Calibri"/>
                <a:sym typeface="Calibri"/>
              </a:rPr>
              <a:t>We want to get this effect: ”I already knew that increased incarceration didn’t lower crime, but I wasn’t sure of the statistics. To see it on the graphs is really eye opening.” (Pandey et al, The Persuasive Power of Data </a:t>
            </a:r>
            <a:r>
              <a:rPr lang="en" sz="1200" b="0" i="0" u="none" strike="noStrike" cap="none" dirty="0" err="1">
                <a:solidFill>
                  <a:schemeClr val="dk1"/>
                </a:solidFill>
                <a:latin typeface="Calibri"/>
                <a:ea typeface="Calibri"/>
                <a:cs typeface="Calibri"/>
                <a:sym typeface="Calibri"/>
              </a:rPr>
              <a:t>Visualisation</a:t>
            </a:r>
            <a:r>
              <a:rPr lang="en" sz="1200" b="0" i="0" u="none" strike="noStrike" cap="none" dirty="0">
                <a:solidFill>
                  <a:schemeClr val="dk1"/>
                </a:solidFill>
                <a:latin typeface="Calibri"/>
                <a:ea typeface="Calibri"/>
                <a:cs typeface="Calibri"/>
                <a:sym typeface="Calibri"/>
              </a:rPr>
              <a:t>) – using whatever’s appropriate (which might or might not be </a:t>
            </a:r>
            <a:r>
              <a:rPr lang="en" sz="1200" b="0" i="0" u="none" strike="noStrike" cap="none" dirty="0" err="1">
                <a:solidFill>
                  <a:schemeClr val="dk1"/>
                </a:solidFill>
                <a:latin typeface="Calibri"/>
                <a:ea typeface="Calibri"/>
                <a:cs typeface="Calibri"/>
                <a:sym typeface="Calibri"/>
              </a:rPr>
              <a:t>visualisations</a:t>
            </a:r>
            <a:r>
              <a:rPr lang="en" sz="1200" b="0" i="0" u="none" strike="noStrike" cap="none" dirty="0">
                <a:solidFill>
                  <a:schemeClr val="dk1"/>
                </a:solidFill>
                <a:latin typeface="Calibri"/>
                <a:ea typeface="Calibri"/>
                <a:cs typeface="Calibri"/>
                <a:sym typeface="Calibri"/>
              </a:rPr>
              <a:t>).</a:t>
            </a:r>
          </a:p>
          <a:p>
            <a:pPr marL="0" marR="0" lvl="0" indent="0" algn="l" rtl="0">
              <a:spcBef>
                <a:spcPts val="0"/>
              </a:spcBef>
              <a:buNone/>
            </a:pPr>
            <a:endParaRPr sz="1200" dirty="0">
              <a:solidFill>
                <a:schemeClr val="dk1"/>
              </a:solidFill>
              <a:latin typeface="Calibri"/>
              <a:ea typeface="Calibri"/>
              <a:cs typeface="Calibri"/>
              <a:sym typeface="Calibri"/>
            </a:endParaRPr>
          </a:p>
          <a:p>
            <a:pPr marL="0" marR="0" lvl="0" indent="0" algn="l" rtl="0">
              <a:spcBef>
                <a:spcPts val="0"/>
              </a:spcBef>
              <a:buSzPct val="25000"/>
              <a:buNone/>
            </a:pPr>
            <a:r>
              <a:rPr lang="en" sz="1200" dirty="0">
                <a:solidFill>
                  <a:schemeClr val="dk1"/>
                </a:solidFill>
                <a:latin typeface="Calibri"/>
                <a:ea typeface="Calibri"/>
                <a:cs typeface="Calibri"/>
                <a:sym typeface="Calibri"/>
              </a:rPr>
              <a:t>We’re aiming at “ask good questions, tell good stories” - if you can do this with data, you’ve won.</a:t>
            </a:r>
          </a:p>
        </p:txBody>
      </p:sp>
      <p:sp>
        <p:nvSpPr>
          <p:cNvPr id="163" name="Shape 16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17</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5742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So who are these strange creatures who do data science? </a:t>
            </a:r>
          </a:p>
        </p:txBody>
      </p:sp>
    </p:spTree>
    <p:extLst>
      <p:ext uri="{BB962C8B-B14F-4D97-AF65-F5344CB8AC3E}">
        <p14:creationId xmlns:p14="http://schemas.microsoft.com/office/powerpoint/2010/main" val="123570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SzPct val="122222"/>
              <a:buFont typeface="Arial"/>
              <a:buNone/>
            </a:pPr>
            <a:r>
              <a:rPr lang="en" sz="900" dirty="0">
                <a:latin typeface="Arial"/>
                <a:ea typeface="Arial"/>
                <a:cs typeface="Arial"/>
                <a:sym typeface="Arial"/>
              </a:rPr>
              <a:t>This is Drew Conway’s data science Venn diagram. It basically says that to be a data scientist, you need to know statistics, your business area and be able to code. </a:t>
            </a:r>
          </a:p>
          <a:p>
            <a:pPr lvl="0" rtl="0">
              <a:lnSpc>
                <a:spcPct val="115000"/>
              </a:lnSpc>
              <a:spcBef>
                <a:spcPts val="0"/>
              </a:spcBef>
              <a:buClr>
                <a:schemeClr val="dk1"/>
              </a:buClr>
              <a:buFont typeface="Arial"/>
              <a:buNone/>
            </a:pPr>
            <a:endParaRPr sz="900" dirty="0"/>
          </a:p>
          <a:p>
            <a:pPr lvl="0" rtl="0">
              <a:lnSpc>
                <a:spcPct val="115000"/>
              </a:lnSpc>
              <a:spcBef>
                <a:spcPts val="0"/>
              </a:spcBef>
              <a:buClr>
                <a:schemeClr val="dk1"/>
              </a:buClr>
              <a:buSzPct val="122222"/>
              <a:buFont typeface="Arial"/>
              <a:buNone/>
            </a:pPr>
            <a:r>
              <a:rPr lang="en" sz="900" dirty="0">
                <a:latin typeface="Arial"/>
                <a:ea typeface="Arial"/>
                <a:cs typeface="Arial"/>
                <a:sym typeface="Arial"/>
              </a:rPr>
              <a:t>But it’s not quite like that. Many good data scientists don’t code at all, and you can build insightful </a:t>
            </a:r>
            <a:r>
              <a:rPr lang="en" sz="900" dirty="0" err="1">
                <a:latin typeface="Arial"/>
                <a:ea typeface="Arial"/>
                <a:cs typeface="Arial"/>
                <a:sym typeface="Arial"/>
              </a:rPr>
              <a:t>visualisations</a:t>
            </a:r>
            <a:r>
              <a:rPr lang="en" sz="900" dirty="0">
                <a:latin typeface="Arial"/>
                <a:ea typeface="Arial"/>
                <a:cs typeface="Arial"/>
                <a:sym typeface="Arial"/>
              </a:rPr>
              <a:t> without statistics.  In this course, we assume that you already have expertise in development and statistics: we’re going to concentrate more on familiarization with data science ideas and building up your coding skills.</a:t>
            </a:r>
          </a:p>
          <a:p>
            <a:pPr lvl="0" rtl="0">
              <a:spcBef>
                <a:spcPts val="0"/>
              </a:spcBef>
              <a:buNone/>
            </a:pPr>
            <a:endParaRPr dirty="0"/>
          </a:p>
        </p:txBody>
      </p:sp>
      <p:sp>
        <p:nvSpPr>
          <p:cNvPr id="175" name="Shape 175"/>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19</a:t>
            </a:fld>
            <a:endParaRPr lang="en"/>
          </a:p>
        </p:txBody>
      </p:sp>
    </p:spTree>
    <p:extLst>
      <p:ext uri="{BB962C8B-B14F-4D97-AF65-F5344CB8AC3E}">
        <p14:creationId xmlns:p14="http://schemas.microsoft.com/office/powerpoint/2010/main" val="23721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Just a little about what to expect in these sessions.</a:t>
            </a:r>
          </a:p>
        </p:txBody>
      </p:sp>
    </p:spTree>
    <p:extLst>
      <p:ext uri="{BB962C8B-B14F-4D97-AF65-F5344CB8AC3E}">
        <p14:creationId xmlns:p14="http://schemas.microsoft.com/office/powerpoint/2010/main" val="1765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 sz="1100" dirty="0"/>
              <a:t>Yes, you need to learn a bunch of theory, but there’s nothing like learning data science by doing it: you’ll handle issues you didn’t know existed, and learn many details about techniques by using them on non-</a:t>
            </a:r>
            <a:r>
              <a:rPr lang="en" sz="1100" dirty="0" err="1"/>
              <a:t>sanitised</a:t>
            </a:r>
            <a:r>
              <a:rPr lang="en" sz="1100" dirty="0"/>
              <a:t> data. </a:t>
            </a:r>
          </a:p>
        </p:txBody>
      </p:sp>
      <p:sp>
        <p:nvSpPr>
          <p:cNvPr id="182" name="Shape 182"/>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20</a:t>
            </a:fld>
            <a:endParaRPr lang="en"/>
          </a:p>
        </p:txBody>
      </p:sp>
    </p:spTree>
    <p:extLst>
      <p:ext uri="{BB962C8B-B14F-4D97-AF65-F5344CB8AC3E}">
        <p14:creationId xmlns:p14="http://schemas.microsoft.com/office/powerpoint/2010/main" val="1077762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 sz="1100" dirty="0"/>
              <a:t>Doing all the data science tasks on a project isn’t for everyone, and many data scientists are now working in teams, each of member of which may have different </a:t>
            </a:r>
            <a:r>
              <a:rPr lang="en" sz="1100" dirty="0" err="1"/>
              <a:t>specialisations</a:t>
            </a:r>
            <a:r>
              <a:rPr lang="en" sz="1100" dirty="0"/>
              <a:t>.  </a:t>
            </a:r>
          </a:p>
          <a:p>
            <a:pPr lvl="0" rtl="0">
              <a:spcBef>
                <a:spcPts val="0"/>
              </a:spcBef>
              <a:buNone/>
            </a:pPr>
            <a:endParaRPr sz="1100" dirty="0"/>
          </a:p>
          <a:p>
            <a:pPr lvl="0" rtl="0">
              <a:spcBef>
                <a:spcPts val="0"/>
              </a:spcBef>
              <a:buNone/>
            </a:pPr>
            <a:r>
              <a:rPr lang="en" sz="1100" dirty="0"/>
              <a:t>One of these </a:t>
            </a:r>
            <a:r>
              <a:rPr lang="en" sz="1100" dirty="0" err="1"/>
              <a:t>specialisations</a:t>
            </a:r>
            <a:r>
              <a:rPr lang="en" sz="1100" dirty="0"/>
              <a:t> is the data science business analyst - someone who can work with stakeholders to work out the right questions to be asked using data, and understand the nuances of communication, interpretation and issues like privacy and security. </a:t>
            </a:r>
          </a:p>
        </p:txBody>
      </p:sp>
      <p:sp>
        <p:nvSpPr>
          <p:cNvPr id="189" name="Shape 189"/>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21</a:t>
            </a:fld>
            <a:endParaRPr lang="en"/>
          </a:p>
        </p:txBody>
      </p:sp>
    </p:spTree>
    <p:extLst>
      <p:ext uri="{BB962C8B-B14F-4D97-AF65-F5344CB8AC3E}">
        <p14:creationId xmlns:p14="http://schemas.microsoft.com/office/powerpoint/2010/main" val="2079897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One of the purest forms of split between data scientists and people who work with data scientists is data science competitions. </a:t>
            </a:r>
          </a:p>
        </p:txBody>
      </p:sp>
    </p:spTree>
    <p:extLst>
      <p:ext uri="{BB962C8B-B14F-4D97-AF65-F5344CB8AC3E}">
        <p14:creationId xmlns:p14="http://schemas.microsoft.com/office/powerpoint/2010/main" val="96812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0" name="Shape 20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lnSpc>
                <a:spcPct val="115000"/>
              </a:lnSpc>
              <a:spcBef>
                <a:spcPts val="0"/>
              </a:spcBef>
              <a:spcAft>
                <a:spcPts val="1600"/>
              </a:spcAft>
              <a:buNone/>
            </a:pPr>
            <a:r>
              <a:rPr lang="en" sz="1100" dirty="0"/>
              <a:t>Data science competitions are different.  The problem owner doesn’t have to do data modelling or machine learning </a:t>
            </a:r>
            <a:r>
              <a:rPr lang="en" sz="1100" dirty="0" err="1"/>
              <a:t>themself</a:t>
            </a:r>
            <a:r>
              <a:rPr lang="en" sz="1100" dirty="0"/>
              <a:t>, but they do need to be able to specify a problem well, find and clean data related to that problem so that competitors can access it easily (and all have the same starting dataset), and specify how the competition results will be marked (e.g. by accuracy on an unseen ‘test’ dataset). </a:t>
            </a:r>
          </a:p>
        </p:txBody>
      </p:sp>
      <p:sp>
        <p:nvSpPr>
          <p:cNvPr id="201" name="Shape 20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23</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617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http://www.drivendata.org</a:t>
            </a:r>
          </a:p>
        </p:txBody>
      </p:sp>
    </p:spTree>
    <p:extLst>
      <p:ext uri="{BB962C8B-B14F-4D97-AF65-F5344CB8AC3E}">
        <p14:creationId xmlns:p14="http://schemas.microsoft.com/office/powerpoint/2010/main" val="1750665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https://www.kaggle.com</a:t>
            </a:r>
          </a:p>
        </p:txBody>
      </p:sp>
    </p:spTree>
    <p:extLst>
      <p:ext uri="{BB962C8B-B14F-4D97-AF65-F5344CB8AC3E}">
        <p14:creationId xmlns:p14="http://schemas.microsoft.com/office/powerpoint/2010/main" val="7642664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u="sng">
                <a:solidFill>
                  <a:schemeClr val="hlink"/>
                </a:solidFill>
                <a:hlinkClick r:id="rId3"/>
              </a:rPr>
              <a:t>http://www.datakind.org</a:t>
            </a:r>
            <a:r>
              <a:rPr lang="en"/>
              <a:t> - If you’re in Bangalore, you’re in luck: Thoughtworkers help lead the DataKind chapter there.</a:t>
            </a:r>
          </a:p>
        </p:txBody>
      </p:sp>
    </p:spTree>
    <p:extLst>
      <p:ext uri="{BB962C8B-B14F-4D97-AF65-F5344CB8AC3E}">
        <p14:creationId xmlns:p14="http://schemas.microsoft.com/office/powerpoint/2010/main" val="926683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http://</a:t>
            </a:r>
            <a:r>
              <a:rPr lang="en" dirty="0" err="1"/>
              <a:t>www.drivendata.org</a:t>
            </a:r>
            <a:r>
              <a:rPr lang="en" dirty="0"/>
              <a:t>/competitions/7/</a:t>
            </a:r>
          </a:p>
        </p:txBody>
      </p:sp>
    </p:spTree>
    <p:extLst>
      <p:ext uri="{BB962C8B-B14F-4D97-AF65-F5344CB8AC3E}">
        <p14:creationId xmlns:p14="http://schemas.microsoft.com/office/powerpoint/2010/main" val="1221638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137931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 sz="1100" dirty="0"/>
              <a:t>This is what we’ll do each week.   There’s also a recommended reading list, and lab notes for each class, if you really get into one of the topics.  </a:t>
            </a:r>
          </a:p>
          <a:p>
            <a:pPr lvl="0" rtl="0">
              <a:spcBef>
                <a:spcPts val="0"/>
              </a:spcBef>
              <a:buNone/>
            </a:pPr>
            <a:endParaRPr sz="1100" dirty="0"/>
          </a:p>
          <a:p>
            <a:pPr lvl="0" rtl="0">
              <a:spcBef>
                <a:spcPts val="0"/>
              </a:spcBef>
              <a:buNone/>
            </a:pPr>
            <a:r>
              <a:rPr lang="en" sz="1100" dirty="0"/>
              <a:t>Having fun is optional, but much recommended.</a:t>
            </a: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6244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http://</a:t>
            </a:r>
            <a:r>
              <a:rPr lang="en" dirty="0" err="1"/>
              <a:t>www.drivendata.org</a:t>
            </a:r>
            <a:r>
              <a:rPr lang="en" dirty="0"/>
              <a:t>/partners/</a:t>
            </a:r>
          </a:p>
        </p:txBody>
      </p:sp>
    </p:spTree>
    <p:extLst>
      <p:ext uri="{BB962C8B-B14F-4D97-AF65-F5344CB8AC3E}">
        <p14:creationId xmlns:p14="http://schemas.microsoft.com/office/powerpoint/2010/main" val="17632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Max Shron lists these 4 things (using the acronym CoNVO) that you need to think about when scoping a data science question. </a:t>
            </a:r>
          </a:p>
        </p:txBody>
      </p:sp>
    </p:spTree>
    <p:extLst>
      <p:ext uri="{BB962C8B-B14F-4D97-AF65-F5344CB8AC3E}">
        <p14:creationId xmlns:p14="http://schemas.microsoft.com/office/powerpoint/2010/main" val="535280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spcBef>
                <a:spcPts val="1400"/>
              </a:spcBef>
              <a:buNone/>
            </a:pPr>
            <a:r>
              <a:rPr lang="en" sz="1200">
                <a:solidFill>
                  <a:srgbClr val="414141"/>
                </a:solidFill>
              </a:rPr>
              <a:t>Look at existing data science projects for inspiration on questions:</a:t>
            </a:r>
          </a:p>
          <a:p>
            <a:pPr marL="457200" lvl="0" indent="-304800" rtl="0">
              <a:spcBef>
                <a:spcPts val="1400"/>
              </a:spcBef>
              <a:buSzPct val="100000"/>
            </a:pPr>
            <a:r>
              <a:rPr lang="en" sz="1200" u="sng">
                <a:solidFill>
                  <a:srgbClr val="0000FF"/>
                </a:solidFill>
                <a:hlinkClick r:id="rId3"/>
              </a:rPr>
              <a:t>kaggle.com</a:t>
            </a:r>
          </a:p>
          <a:p>
            <a:pPr marL="457200" lvl="0" indent="-304800" rtl="0">
              <a:spcBef>
                <a:spcPts val="1400"/>
              </a:spcBef>
              <a:buSzPct val="100000"/>
            </a:pPr>
            <a:r>
              <a:rPr lang="en" sz="1200" u="sng">
                <a:solidFill>
                  <a:srgbClr val="0000FF"/>
                </a:solidFill>
                <a:hlinkClick r:id="rId4"/>
              </a:rPr>
              <a:t>http://www.drivendata.org/competitions/</a:t>
            </a:r>
            <a:r>
              <a:rPr lang="en" sz="1200">
                <a:solidFill>
                  <a:srgbClr val="414141"/>
                </a:solidFill>
              </a:rPr>
              <a:t> </a:t>
            </a:r>
          </a:p>
          <a:p>
            <a:pPr marL="457200" lvl="0" indent="-304800" rtl="0">
              <a:spcBef>
                <a:spcPts val="1400"/>
              </a:spcBef>
              <a:buSzPct val="100000"/>
            </a:pPr>
            <a:r>
              <a:rPr lang="en" sz="1200" u="sng">
                <a:solidFill>
                  <a:srgbClr val="0000FF"/>
                </a:solidFill>
                <a:hlinkClick r:id="rId5"/>
              </a:rPr>
              <a:t>http://www.datakind.org/blog/</a:t>
            </a:r>
            <a:r>
              <a:rPr lang="en" sz="1200">
                <a:solidFill>
                  <a:srgbClr val="414141"/>
                </a:solidFill>
              </a:rPr>
              <a:t> </a:t>
            </a:r>
          </a:p>
          <a:p>
            <a:pPr lvl="0" rtl="0">
              <a:spcBef>
                <a:spcPts val="0"/>
              </a:spcBef>
              <a:buNone/>
            </a:pPr>
            <a:endParaRPr/>
          </a:p>
          <a:p>
            <a:pPr lvl="0" rtl="0">
              <a:spcBef>
                <a:spcPts val="1400"/>
              </a:spcBef>
              <a:buNone/>
            </a:pPr>
            <a:r>
              <a:rPr lang="en" sz="1200">
                <a:solidFill>
                  <a:srgbClr val="414141"/>
                </a:solidFill>
              </a:rPr>
              <a:t>Datasets could be anything - tables, images, maps, sensor feeds; anything.</a:t>
            </a:r>
          </a:p>
        </p:txBody>
      </p:sp>
    </p:spTree>
    <p:extLst>
      <p:ext uri="{BB962C8B-B14F-4D97-AF65-F5344CB8AC3E}">
        <p14:creationId xmlns:p14="http://schemas.microsoft.com/office/powerpoint/2010/main" val="646366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7" name="Shape 2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3613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20000"/>
              </a:lnSpc>
              <a:spcBef>
                <a:spcPts val="2400"/>
              </a:spcBef>
              <a:buNone/>
            </a:pPr>
            <a:r>
              <a:rPr lang="en" i="1"/>
              <a:t>“If you make a dataset public, you have a responsibility, to the </a:t>
            </a:r>
            <a:r>
              <a:rPr lang="en" b="1" i="1"/>
              <a:t>best of your knowledge</a:t>
            </a:r>
            <a:r>
              <a:rPr lang="en" i="1"/>
              <a:t>, skills, and advice, to </a:t>
            </a:r>
            <a:r>
              <a:rPr lang="en" b="1" i="1"/>
              <a:t>do no harm to the people connected to that dataset</a:t>
            </a:r>
            <a:r>
              <a:rPr lang="en" i="1"/>
              <a:t>. You balance making data available to people who can do good with it and protecting the data subjects, sources, and managers.” - </a:t>
            </a:r>
            <a:r>
              <a:rPr lang="en" i="1" u="sng">
                <a:solidFill>
                  <a:schemeClr val="hlink"/>
                </a:solidFill>
                <a:hlinkClick r:id="rId3"/>
              </a:rPr>
              <a:t>Sara Terp, 2015</a:t>
            </a:r>
          </a:p>
          <a:p>
            <a:pPr lvl="0" rtl="0">
              <a:spcBef>
                <a:spcPts val="0"/>
              </a:spcBef>
              <a:buNone/>
            </a:pPr>
            <a:endParaRPr/>
          </a:p>
          <a:p>
            <a:pPr lvl="0" rtl="0">
              <a:spcBef>
                <a:spcPts val="0"/>
              </a:spcBef>
              <a:buNone/>
            </a:pPr>
            <a:r>
              <a:rPr lang="en"/>
              <a:t>Examples of what not to do:</a:t>
            </a:r>
          </a:p>
          <a:p>
            <a:pPr marL="457200" lvl="0" indent="-285750" rtl="0">
              <a:spcBef>
                <a:spcPts val="0"/>
              </a:spcBef>
              <a:buSzPct val="100000"/>
              <a:buChar char="●"/>
            </a:pPr>
            <a:r>
              <a:rPr lang="en" sz="900" u="sng">
                <a:solidFill>
                  <a:schemeClr val="hlink"/>
                </a:solidFill>
                <a:hlinkClick r:id="rId4"/>
              </a:rPr>
              <a:t>How bad data fed the Ebola epidemic</a:t>
            </a:r>
            <a:r>
              <a:rPr lang="en" sz="900"/>
              <a:t>, New York Times, 2015</a:t>
            </a:r>
          </a:p>
          <a:p>
            <a:pPr lvl="0" rtl="0">
              <a:spcBef>
                <a:spcPts val="0"/>
              </a:spcBef>
              <a:buNone/>
            </a:pPr>
            <a:endParaRPr sz="900"/>
          </a:p>
        </p:txBody>
      </p:sp>
    </p:spTree>
    <p:extLst>
      <p:ext uri="{BB962C8B-B14F-4D97-AF65-F5344CB8AC3E}">
        <p14:creationId xmlns:p14="http://schemas.microsoft.com/office/powerpoint/2010/main" val="1789179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Quote: Oxford English Dictionary</a:t>
            </a:r>
          </a:p>
          <a:p>
            <a:pPr lvl="0" rtl="0">
              <a:spcBef>
                <a:spcPts val="0"/>
              </a:spcBef>
              <a:buNone/>
            </a:pPr>
            <a:endParaRPr/>
          </a:p>
          <a:p>
            <a:pPr lvl="0" rtl="0">
              <a:spcBef>
                <a:spcPts val="0"/>
              </a:spcBef>
              <a:buNone/>
            </a:pPr>
            <a:r>
              <a:rPr lang="en"/>
              <a:t>There are three parts to risk: cost/benefit, probability and subject (risk to whom?). </a:t>
            </a:r>
          </a:p>
          <a:p>
            <a:pPr lvl="0" rtl="0">
              <a:spcBef>
                <a:spcPts val="0"/>
              </a:spcBef>
              <a:buNone/>
            </a:pPr>
            <a:endParaRPr/>
          </a:p>
          <a:p>
            <a:pPr lvl="0" rtl="0">
              <a:spcBef>
                <a:spcPts val="0"/>
              </a:spcBef>
              <a:buNone/>
            </a:pPr>
            <a:endParaRPr/>
          </a:p>
        </p:txBody>
      </p:sp>
    </p:spTree>
    <p:extLst>
      <p:ext uri="{BB962C8B-B14F-4D97-AF65-F5344CB8AC3E}">
        <p14:creationId xmlns:p14="http://schemas.microsoft.com/office/powerpoint/2010/main" val="1680016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6980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These aren’t all the things that can accidentally release PII, but it’s a start. </a:t>
            </a:r>
          </a:p>
        </p:txBody>
      </p:sp>
    </p:spTree>
    <p:extLst>
      <p:ext uri="{BB962C8B-B14F-4D97-AF65-F5344CB8AC3E}">
        <p14:creationId xmlns:p14="http://schemas.microsoft.com/office/powerpoint/2010/main" val="1342192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866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spcBef>
                <a:spcPts val="1400"/>
              </a:spcBef>
              <a:buNone/>
            </a:pPr>
            <a:r>
              <a:rPr lang="en" sz="1200" dirty="0">
                <a:solidFill>
                  <a:srgbClr val="414141"/>
                </a:solidFill>
              </a:rPr>
              <a:t>Look at existing data science projects for inspiration on questions:</a:t>
            </a:r>
          </a:p>
          <a:p>
            <a:pPr marL="457200" lvl="0" indent="-304800" rtl="0">
              <a:spcBef>
                <a:spcPts val="1400"/>
              </a:spcBef>
              <a:buSzPct val="100000"/>
            </a:pPr>
            <a:r>
              <a:rPr lang="en" sz="1200" u="sng" dirty="0">
                <a:solidFill>
                  <a:srgbClr val="0000FF"/>
                </a:solidFill>
                <a:hlinkClick r:id="rId3"/>
              </a:rPr>
              <a:t>kaggle.com</a:t>
            </a:r>
          </a:p>
          <a:p>
            <a:pPr marL="457200" lvl="0" indent="-304800" rtl="0">
              <a:spcBef>
                <a:spcPts val="1400"/>
              </a:spcBef>
              <a:buSzPct val="100000"/>
            </a:pPr>
            <a:r>
              <a:rPr lang="en" sz="1200" u="sng" dirty="0">
                <a:solidFill>
                  <a:srgbClr val="0000FF"/>
                </a:solidFill>
                <a:hlinkClick r:id="rId4"/>
              </a:rPr>
              <a:t>http://www.drivendata.org/competitions/</a:t>
            </a:r>
            <a:r>
              <a:rPr lang="en" sz="1200" dirty="0">
                <a:solidFill>
                  <a:srgbClr val="414141"/>
                </a:solidFill>
              </a:rPr>
              <a:t> </a:t>
            </a:r>
          </a:p>
          <a:p>
            <a:pPr marL="457200" lvl="0" indent="-304800" rtl="0">
              <a:spcBef>
                <a:spcPts val="1400"/>
              </a:spcBef>
              <a:buSzPct val="100000"/>
            </a:pPr>
            <a:r>
              <a:rPr lang="en" sz="1200" u="sng" dirty="0">
                <a:solidFill>
                  <a:srgbClr val="0000FF"/>
                </a:solidFill>
                <a:hlinkClick r:id="rId5"/>
              </a:rPr>
              <a:t>http://www.datakind.org/blog/</a:t>
            </a:r>
            <a:r>
              <a:rPr lang="en" sz="1200" dirty="0">
                <a:solidFill>
                  <a:srgbClr val="414141"/>
                </a:solidFill>
              </a:rPr>
              <a:t> </a:t>
            </a:r>
          </a:p>
          <a:p>
            <a:pPr lvl="0" rtl="0">
              <a:spcBef>
                <a:spcPts val="0"/>
              </a:spcBef>
              <a:buNone/>
            </a:pPr>
            <a:endParaRPr dirty="0"/>
          </a:p>
          <a:p>
            <a:pPr lvl="0" rtl="0">
              <a:spcBef>
                <a:spcPts val="1400"/>
              </a:spcBef>
              <a:buNone/>
            </a:pPr>
            <a:r>
              <a:rPr lang="en" sz="1200" dirty="0">
                <a:solidFill>
                  <a:srgbClr val="414141"/>
                </a:solidFill>
              </a:rPr>
              <a:t>Datasets could be anything - tables, images, maps, sensor feeds; anything.</a:t>
            </a:r>
          </a:p>
        </p:txBody>
      </p:sp>
    </p:spTree>
    <p:extLst>
      <p:ext uri="{BB962C8B-B14F-4D97-AF65-F5344CB8AC3E}">
        <p14:creationId xmlns:p14="http://schemas.microsoft.com/office/powerpoint/2010/main" val="1090555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100" dirty="0">
                <a:solidFill>
                  <a:schemeClr val="dk1"/>
                </a:solidFill>
                <a:latin typeface="Calibri"/>
                <a:ea typeface="Calibri"/>
                <a:cs typeface="Calibri"/>
                <a:sym typeface="Calibri"/>
              </a:rPr>
              <a:t>The labs are designed to cover most of what you need to talk to data scientists, to specify your project, and to start exploring data science on your own.  They’re specifically aimed at the types of issues that you’ll see in the messy strange world of development, humanitarian and social data. </a:t>
            </a:r>
          </a:p>
          <a:p>
            <a:pPr marL="0" marR="0" lvl="0" indent="0" algn="l" rtl="0">
              <a:spcBef>
                <a:spcPts val="0"/>
              </a:spcBef>
              <a:buNone/>
            </a:pPr>
            <a:endParaRPr sz="1100" dirty="0">
              <a:solidFill>
                <a:schemeClr val="dk1"/>
              </a:solidFill>
              <a:latin typeface="Calibri"/>
              <a:ea typeface="Calibri"/>
              <a:cs typeface="Calibri"/>
              <a:sym typeface="Calibri"/>
            </a:endParaRPr>
          </a:p>
          <a:p>
            <a:pPr marL="0" marR="0" lvl="0" indent="0" algn="l" rtl="0">
              <a:spcBef>
                <a:spcPts val="0"/>
              </a:spcBef>
              <a:buSzPct val="25000"/>
              <a:buNone/>
            </a:pPr>
            <a:r>
              <a:rPr lang="en" sz="1100" dirty="0">
                <a:solidFill>
                  <a:schemeClr val="dk1"/>
                </a:solidFill>
                <a:latin typeface="Calibri"/>
                <a:ea typeface="Calibri"/>
                <a:cs typeface="Calibri"/>
                <a:sym typeface="Calibri"/>
              </a:rPr>
              <a:t>Here are the sessions,</a:t>
            </a:r>
            <a:r>
              <a:rPr lang="en" sz="1100" b="0" i="0" u="none" strike="noStrike" cap="none" dirty="0">
                <a:solidFill>
                  <a:schemeClr val="dk1"/>
                </a:solidFill>
                <a:latin typeface="Calibri"/>
                <a:ea typeface="Calibri"/>
                <a:cs typeface="Calibri"/>
                <a:sym typeface="Calibri"/>
              </a:rPr>
              <a:t> grouped by theme.  </a:t>
            </a:r>
          </a:p>
        </p:txBody>
      </p:sp>
      <p:sp>
        <p:nvSpPr>
          <p:cNvPr id="76" name="Shape 7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4</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6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This is a paper exercise: you don’t need to search online or ask your contacts.</a:t>
            </a:r>
          </a:p>
        </p:txBody>
      </p:sp>
    </p:spTree>
    <p:extLst>
      <p:ext uri="{BB962C8B-B14F-4D97-AF65-F5344CB8AC3E}">
        <p14:creationId xmlns:p14="http://schemas.microsoft.com/office/powerpoint/2010/main" val="197311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91226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r>
              <a:rPr lang="en" sz="1100" dirty="0"/>
              <a:t>You don’t have to install *all* the tools at once: just start with the tools for week 1 of class.  And don’t worry if this doesn’t work smoothly: </a:t>
            </a:r>
            <a:r>
              <a:rPr lang="en-US" sz="1100" dirty="0" smtClean="0"/>
              <a:t>contact me</a:t>
            </a:r>
            <a:r>
              <a:rPr lang="en" sz="1100" dirty="0" smtClean="0"/>
              <a:t>, </a:t>
            </a:r>
            <a:r>
              <a:rPr lang="en" sz="1100" dirty="0"/>
              <a:t>and </a:t>
            </a:r>
            <a:r>
              <a:rPr lang="en-US" sz="1100" dirty="0" smtClean="0"/>
              <a:t>I</a:t>
            </a:r>
            <a:r>
              <a:rPr lang="en" sz="1100" dirty="0" smtClean="0"/>
              <a:t>’ll </a:t>
            </a:r>
            <a:r>
              <a:rPr lang="en" sz="1100" dirty="0"/>
              <a:t>work it out with you.</a:t>
            </a:r>
          </a:p>
        </p:txBody>
      </p:sp>
      <p:sp>
        <p:nvSpPr>
          <p:cNvPr id="320" name="Shape 320"/>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42</a:t>
            </a:fld>
            <a:endParaRPr lang="en"/>
          </a:p>
        </p:txBody>
      </p:sp>
    </p:spTree>
    <p:extLst>
      <p:ext uri="{BB962C8B-B14F-4D97-AF65-F5344CB8AC3E}">
        <p14:creationId xmlns:p14="http://schemas.microsoft.com/office/powerpoint/2010/main" val="110878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lvl="0" rtl="0">
              <a:spcBef>
                <a:spcPts val="0"/>
              </a:spcBef>
              <a:buSzPct val="25000"/>
              <a:buNone/>
            </a:pPr>
            <a:r>
              <a:rPr lang="en" sz="1100" dirty="0">
                <a:solidFill>
                  <a:schemeClr val="dk1"/>
                </a:solidFill>
                <a:latin typeface="Calibri"/>
                <a:ea typeface="Calibri"/>
                <a:cs typeface="Calibri"/>
                <a:sym typeface="Calibri"/>
              </a:rPr>
              <a:t>Here are the sessions in chronological order.  Why don’t we do sessions in the theme order?  Because we want you to have some breathing space between the more difficult topics, </a:t>
            </a:r>
            <a:r>
              <a:rPr lang="en" sz="1100" dirty="0">
                <a:latin typeface="Calibri"/>
                <a:ea typeface="Calibri"/>
                <a:cs typeface="Calibri"/>
                <a:sym typeface="Calibri"/>
              </a:rPr>
              <a:t>and we want you to be able to do useful things as early as possible.</a:t>
            </a:r>
          </a:p>
        </p:txBody>
      </p:sp>
      <p:sp>
        <p:nvSpPr>
          <p:cNvPr id="84" name="Shape 8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5</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908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dirty="0"/>
              <a:t>So let’s begin.  Here are the 6 things we’ll talk about today. </a:t>
            </a:r>
          </a:p>
        </p:txBody>
      </p:sp>
    </p:spTree>
    <p:extLst>
      <p:ext uri="{BB962C8B-B14F-4D97-AF65-F5344CB8AC3E}">
        <p14:creationId xmlns:p14="http://schemas.microsoft.com/office/powerpoint/2010/main" val="194522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Before we talk about doing data science, it helps to define it a bit. </a:t>
            </a:r>
          </a:p>
        </p:txBody>
      </p:sp>
    </p:spTree>
    <p:extLst>
      <p:ext uri="{BB962C8B-B14F-4D97-AF65-F5344CB8AC3E}">
        <p14:creationId xmlns:p14="http://schemas.microsoft.com/office/powerpoint/2010/main" val="13946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SzPct val="100000"/>
              <a:buFont typeface="Arial"/>
              <a:buNone/>
            </a:pPr>
            <a:r>
              <a:rPr lang="en" sz="1100" dirty="0">
                <a:latin typeface="Arial"/>
                <a:ea typeface="Arial"/>
                <a:cs typeface="Arial"/>
                <a:sym typeface="Arial"/>
              </a:rPr>
              <a:t>Data science is a process.   It’s based on science, which is all about finding patterns that fit our knowledge of the world.  In many ways, the “science” in data science follows the scientific method. </a:t>
            </a:r>
          </a:p>
          <a:p>
            <a:pPr lvl="0" rtl="0">
              <a:lnSpc>
                <a:spcPct val="115000"/>
              </a:lnSpc>
              <a:spcBef>
                <a:spcPts val="0"/>
              </a:spcBef>
              <a:buClr>
                <a:schemeClr val="dk1"/>
              </a:buClr>
              <a:buFont typeface="Arial"/>
              <a:buNone/>
            </a:pPr>
            <a:endParaRPr sz="1100" dirty="0"/>
          </a:p>
          <a:p>
            <a:pPr lvl="0" rtl="0">
              <a:lnSpc>
                <a:spcPct val="115000"/>
              </a:lnSpc>
              <a:spcBef>
                <a:spcPts val="0"/>
              </a:spcBef>
              <a:buClr>
                <a:schemeClr val="dk1"/>
              </a:buClr>
              <a:buSzPct val="100000"/>
              <a:buFont typeface="Arial"/>
              <a:buNone/>
            </a:pPr>
            <a:r>
              <a:rPr lang="en" sz="1100" dirty="0"/>
              <a:t>The scientific method, mentioned here, is to:</a:t>
            </a:r>
          </a:p>
          <a:p>
            <a:pPr marL="457200" lvl="0" indent="-298450" rtl="0">
              <a:lnSpc>
                <a:spcPct val="115000"/>
              </a:lnSpc>
              <a:spcBef>
                <a:spcPts val="0"/>
              </a:spcBef>
              <a:buSzPct val="100000"/>
              <a:buChar char="●"/>
            </a:pPr>
            <a:r>
              <a:rPr lang="en" sz="1100" dirty="0"/>
              <a:t>Ask a question</a:t>
            </a:r>
          </a:p>
          <a:p>
            <a:pPr marL="457200" lvl="0" indent="-298450" rtl="0">
              <a:lnSpc>
                <a:spcPct val="115000"/>
              </a:lnSpc>
              <a:spcBef>
                <a:spcPts val="0"/>
              </a:spcBef>
              <a:buSzPct val="100000"/>
              <a:buChar char="●"/>
            </a:pPr>
            <a:r>
              <a:rPr lang="en" sz="1100" dirty="0"/>
              <a:t>Do background research</a:t>
            </a:r>
          </a:p>
          <a:p>
            <a:pPr marL="457200" lvl="0" indent="-298450" rtl="0">
              <a:lnSpc>
                <a:spcPct val="115000"/>
              </a:lnSpc>
              <a:spcBef>
                <a:spcPts val="0"/>
              </a:spcBef>
              <a:buSzPct val="100000"/>
              <a:buChar char="●"/>
            </a:pPr>
            <a:r>
              <a:rPr lang="en" sz="1100" dirty="0"/>
              <a:t>Construct a hypothesis</a:t>
            </a:r>
          </a:p>
          <a:p>
            <a:pPr marL="457200" lvl="0" indent="-298450" rtl="0">
              <a:lnSpc>
                <a:spcPct val="115000"/>
              </a:lnSpc>
              <a:spcBef>
                <a:spcPts val="0"/>
              </a:spcBef>
              <a:buSzPct val="100000"/>
              <a:buChar char="●"/>
            </a:pPr>
            <a:r>
              <a:rPr lang="en" sz="1100" dirty="0"/>
              <a:t>Test your hypothesis by doing an experiment</a:t>
            </a:r>
          </a:p>
          <a:p>
            <a:pPr marL="457200" lvl="0" indent="-298450" rtl="0">
              <a:lnSpc>
                <a:spcPct val="115000"/>
              </a:lnSpc>
              <a:spcBef>
                <a:spcPts val="0"/>
              </a:spcBef>
              <a:buSzPct val="100000"/>
              <a:buChar char="●"/>
            </a:pPr>
            <a:r>
              <a:rPr lang="en" sz="1100" dirty="0" err="1"/>
              <a:t>Analyse</a:t>
            </a:r>
            <a:r>
              <a:rPr lang="en" sz="1100" dirty="0"/>
              <a:t> your data and draw a conclusion</a:t>
            </a:r>
          </a:p>
          <a:p>
            <a:pPr marL="457200" lvl="0" indent="-298450" rtl="0">
              <a:lnSpc>
                <a:spcPct val="115000"/>
              </a:lnSpc>
              <a:spcBef>
                <a:spcPts val="0"/>
              </a:spcBef>
              <a:buSzPct val="100000"/>
              <a:buChar char="●"/>
            </a:pPr>
            <a:r>
              <a:rPr lang="en" sz="1100" dirty="0"/>
              <a:t>Communicate your results</a:t>
            </a:r>
          </a:p>
          <a:p>
            <a:pPr lvl="0" rtl="0">
              <a:lnSpc>
                <a:spcPct val="115000"/>
              </a:lnSpc>
              <a:spcBef>
                <a:spcPts val="0"/>
              </a:spcBef>
              <a:buNone/>
            </a:pPr>
            <a:r>
              <a:rPr lang="en" sz="1100" dirty="0"/>
              <a:t>[O’Neill &amp; </a:t>
            </a:r>
            <a:r>
              <a:rPr lang="en" sz="1100" dirty="0" err="1"/>
              <a:t>Schutt</a:t>
            </a:r>
            <a:r>
              <a:rPr lang="en" sz="1100" dirty="0"/>
              <a:t>, “Doing data science”].  Most of science works like this. </a:t>
            </a:r>
          </a:p>
          <a:p>
            <a:pPr lvl="0" rtl="0">
              <a:spcBef>
                <a:spcPts val="0"/>
              </a:spcBef>
              <a:buNone/>
            </a:pPr>
            <a:endParaRPr dirty="0"/>
          </a:p>
        </p:txBody>
      </p:sp>
      <p:sp>
        <p:nvSpPr>
          <p:cNvPr id="102" name="Shape 102"/>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8</a:t>
            </a:fld>
            <a:endParaRPr lang="en"/>
          </a:p>
        </p:txBody>
      </p:sp>
    </p:spTree>
    <p:extLst>
      <p:ext uri="{BB962C8B-B14F-4D97-AF65-F5344CB8AC3E}">
        <p14:creationId xmlns:p14="http://schemas.microsoft.com/office/powerpoint/2010/main" val="1107209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SzPct val="122222"/>
              <a:buFont typeface="Arial"/>
              <a:buNone/>
            </a:pPr>
            <a:r>
              <a:rPr lang="en" sz="900" dirty="0">
                <a:latin typeface="Arial"/>
                <a:ea typeface="Arial"/>
                <a:cs typeface="Arial"/>
                <a:sym typeface="Arial"/>
              </a:rPr>
              <a:t>Sometimes the best way to understand data scientists is to go look at what they do. This is the </a:t>
            </a:r>
            <a:r>
              <a:rPr lang="en" sz="900" dirty="0" err="1">
                <a:latin typeface="Arial"/>
                <a:ea typeface="Arial"/>
                <a:cs typeface="Arial"/>
                <a:sym typeface="Arial"/>
              </a:rPr>
              <a:t>Kaggle</a:t>
            </a:r>
            <a:r>
              <a:rPr lang="en" sz="900" dirty="0">
                <a:latin typeface="Arial"/>
                <a:ea typeface="Arial"/>
                <a:cs typeface="Arial"/>
                <a:sym typeface="Arial"/>
              </a:rPr>
              <a:t> competition list last year (</a:t>
            </a:r>
            <a:r>
              <a:rPr lang="en" sz="900" dirty="0" err="1">
                <a:latin typeface="Arial"/>
                <a:ea typeface="Arial"/>
                <a:cs typeface="Arial"/>
                <a:sym typeface="Arial"/>
              </a:rPr>
              <a:t>Kaggle</a:t>
            </a:r>
            <a:r>
              <a:rPr lang="en" sz="900" dirty="0">
                <a:latin typeface="Arial"/>
                <a:ea typeface="Arial"/>
                <a:cs typeface="Arial"/>
                <a:sym typeface="Arial"/>
              </a:rPr>
              <a:t> is one of the largest data science competition sites).  </a:t>
            </a:r>
            <a:r>
              <a:rPr lang="en" sz="900" dirty="0" err="1">
                <a:latin typeface="Arial"/>
                <a:ea typeface="Arial"/>
                <a:cs typeface="Arial"/>
                <a:sym typeface="Arial"/>
              </a:rPr>
              <a:t>Kaggle</a:t>
            </a:r>
            <a:r>
              <a:rPr lang="en" sz="900" dirty="0">
                <a:latin typeface="Arial"/>
                <a:ea typeface="Arial"/>
                <a:cs typeface="Arial"/>
                <a:sym typeface="Arial"/>
              </a:rPr>
              <a:t> isn’t *all* that data scientists do - it focusses on the analysis and machine learning </a:t>
            </a:r>
            <a:r>
              <a:rPr lang="en" sz="900" dirty="0" smtClean="0">
                <a:latin typeface="Arial"/>
                <a:ea typeface="Arial"/>
                <a:cs typeface="Arial"/>
                <a:sym typeface="Arial"/>
              </a:rPr>
              <a:t>pa</a:t>
            </a:r>
            <a:r>
              <a:rPr lang="en-US" sz="900" dirty="0" smtClean="0">
                <a:latin typeface="Arial"/>
                <a:ea typeface="Arial"/>
                <a:cs typeface="Arial"/>
                <a:sym typeface="Arial"/>
              </a:rPr>
              <a:t>r</a:t>
            </a:r>
            <a:r>
              <a:rPr lang="en" sz="900" dirty="0" smtClean="0">
                <a:latin typeface="Arial"/>
                <a:ea typeface="Arial"/>
                <a:cs typeface="Arial"/>
                <a:sym typeface="Arial"/>
              </a:rPr>
              <a:t>t </a:t>
            </a:r>
            <a:r>
              <a:rPr lang="en" sz="900" dirty="0">
                <a:latin typeface="Arial"/>
                <a:ea typeface="Arial"/>
                <a:cs typeface="Arial"/>
                <a:sym typeface="Arial"/>
              </a:rPr>
              <a:t>of the process. </a:t>
            </a:r>
          </a:p>
          <a:p>
            <a:pPr lvl="0" rtl="0">
              <a:spcBef>
                <a:spcPts val="0"/>
              </a:spcBef>
              <a:buNone/>
            </a:pPr>
            <a:endParaRPr dirty="0"/>
          </a:p>
        </p:txBody>
      </p:sp>
      <p:sp>
        <p:nvSpPr>
          <p:cNvPr id="109" name="Shape 109"/>
          <p:cNvSpPr txBox="1">
            <a:spLocks noGrp="1"/>
          </p:cNvSpPr>
          <p:nvPr>
            <p:ph type="sldNum" idx="12"/>
          </p:nvPr>
        </p:nvSpPr>
        <p:spPr>
          <a:xfrm>
            <a:off x="3884612" y="8685213"/>
            <a:ext cx="2971799" cy="4572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9</a:t>
            </a:fld>
            <a:endParaRPr lang="en"/>
          </a:p>
        </p:txBody>
      </p:sp>
    </p:spTree>
    <p:extLst>
      <p:ext uri="{BB962C8B-B14F-4D97-AF65-F5344CB8AC3E}">
        <p14:creationId xmlns:p14="http://schemas.microsoft.com/office/powerpoint/2010/main" val="93196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63B352-802B-364E-8F94-B202FA78C63A}"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2108746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63B352-802B-364E-8F94-B202FA78C63A}"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21888579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63B352-802B-364E-8F94-B202FA78C63A}"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9669637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point">
    <p:bg>
      <p:bgRef idx="1002">
        <a:schemeClr val="bg2"/>
      </p:bgRef>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75177933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0"/>
            <a:ext cx="8520599" cy="572699"/>
          </a:xfrm>
          <a:prstGeom prst="rect">
            <a:avLst/>
          </a:prstGeom>
        </p:spPr>
        <p:txBody>
          <a:bodyPr lIns="91425" tIns="91425" rIns="91425" bIns="91425" anchor="t" anchorCtr="0"/>
          <a:lstStyle>
            <a:lvl1pPr lvl="0" algn="ctr">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8" name="Shape 18"/>
          <p:cNvSpPr txBox="1">
            <a:spLocks noGrp="1"/>
          </p:cNvSpPr>
          <p:nvPr>
            <p:ph type="body" idx="1"/>
          </p:nvPr>
        </p:nvSpPr>
        <p:spPr>
          <a:xfrm>
            <a:off x="311700" y="802888"/>
            <a:ext cx="8520599" cy="3765987"/>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543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6348" y="0"/>
            <a:ext cx="7886700" cy="880946"/>
          </a:xfrm>
        </p:spPr>
        <p:txBody>
          <a:bodyPr>
            <a:normAutofit/>
          </a:bodyPr>
          <a:lstStyle>
            <a:lvl1pPr algn="ctr">
              <a:defRPr sz="4400">
                <a:latin typeface="+mn-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6347" y="1135043"/>
            <a:ext cx="78867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 sz="1200" b="0" i="0" u="none" strike="noStrike" cap="none" smtClean="0">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14632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63B352-802B-364E-8F94-B202FA78C63A}"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5190134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63B352-802B-364E-8F94-B202FA78C63A}" type="datetimeFigureOut">
              <a:rPr lang="en-US" smtClean="0"/>
              <a:t>8/30/16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7740972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63B352-802B-364E-8F94-B202FA78C63A}" type="datetimeFigureOut">
              <a:rPr lang="en-US" smtClean="0"/>
              <a:t>8/30/16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79705143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63B352-802B-364E-8F94-B202FA78C63A}" type="datetimeFigureOut">
              <a:rPr lang="en-US" smtClean="0"/>
              <a:t>8/30/16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404612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63B352-802B-364E-8F94-B202FA78C63A}" type="datetimeFigureOut">
              <a:rPr lang="en-US" smtClean="0"/>
              <a:t>8/30/16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1427429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63B352-802B-364E-8F94-B202FA78C63A}" type="datetimeFigureOut">
              <a:rPr lang="en-US" smtClean="0"/>
              <a:t>8/30/16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2747103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63B352-802B-364E-8F94-B202FA78C63A}" type="datetimeFigureOut">
              <a:rPr lang="en-US" smtClean="0"/>
              <a:t>8/30/16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7599395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0"/>
            <a:ext cx="7886700" cy="94785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070517"/>
            <a:ext cx="7886700" cy="35622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E63B352-802B-364E-8F94-B202FA78C63A}" type="datetimeFigureOut">
              <a:rPr lang="en-US" smtClean="0"/>
              <a:t>8/30/16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6771420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ctr" defTabSz="6858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competitions" TargetMode="External"/><Relationship Id="rId4" Type="http://schemas.openxmlformats.org/officeDocument/2006/relationships/hyperlink" Target="http://www.drivendata.org/" TargetMode="External"/><Relationship Id="rId5" Type="http://schemas.openxmlformats.org/officeDocument/2006/relationships/hyperlink" Target="https://www.innocentive.com/ar/challenge/browse" TargetMode="External"/><Relationship Id="rId6" Type="http://schemas.openxmlformats.org/officeDocument/2006/relationships/hyperlink" Target="https://www.crowdanalytix.com/community" TargetMode="External"/><Relationship Id="rId7" Type="http://schemas.openxmlformats.org/officeDocument/2006/relationships/hyperlink" Target="http://tunedit.org/challenges"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docs.google.com/document/d/1VRa3xN5WyUub3icXNWNcxWPZ3iNSGwjMq4jOu1MM_Yc/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a:t>Designing and Scoping a Data Science Project</a:t>
            </a:r>
          </a:p>
        </p:txBody>
      </p:sp>
      <p:sp>
        <p:nvSpPr>
          <p:cNvPr id="61" name="Shape 61"/>
          <p:cNvSpPr txBox="1">
            <a:spLocks noGrp="1"/>
          </p:cNvSpPr>
          <p:nvPr>
            <p:ph type="subTitle" idx="1"/>
          </p:nvPr>
        </p:nvSpPr>
        <p:spPr>
          <a:xfrm>
            <a:off x="311700" y="3062725"/>
            <a:ext cx="8520599" cy="792600"/>
          </a:xfrm>
          <a:prstGeom prst="rect">
            <a:avLst/>
          </a:prstGeom>
        </p:spPr>
        <p:txBody>
          <a:bodyPr lIns="91425" tIns="91425" rIns="91425" bIns="91425" anchor="t" anchorCtr="0">
            <a:noAutofit/>
          </a:bodyPr>
          <a:lstStyle/>
          <a:p>
            <a:pPr lvl="0">
              <a:spcBef>
                <a:spcPts val="0"/>
              </a:spcBef>
              <a:buNone/>
            </a:pPr>
            <a:r>
              <a:rPr lang="en"/>
              <a:t>Data Science for Beginners, Session 1</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a:t>Data Science is a </a:t>
            </a:r>
            <a:r>
              <a:rPr lang="en" sz="4400" b="0" i="0" u="none" strike="noStrike" cap="none">
                <a:solidFill>
                  <a:schemeClr val="dk1"/>
                </a:solidFill>
                <a:latin typeface="Calibri"/>
                <a:ea typeface="Calibri"/>
                <a:cs typeface="Calibri"/>
                <a:sym typeface="Calibri"/>
              </a:rPr>
              <a:t>Process</a:t>
            </a:r>
          </a:p>
        </p:txBody>
      </p:sp>
      <p:sp>
        <p:nvSpPr>
          <p:cNvPr id="119" name="Shape 119"/>
          <p:cNvSpPr txBox="1">
            <a:spLocks noGrp="1"/>
          </p:cNvSpPr>
          <p:nvPr>
            <p:ph idx="1"/>
          </p:nvPr>
        </p:nvSpPr>
        <p:spPr>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Char char="•"/>
            </a:pPr>
            <a:r>
              <a:rPr lang="en" sz="3200" b="0" i="0" u="none" strike="noStrike" cap="none" dirty="0">
                <a:solidFill>
                  <a:schemeClr val="dk1"/>
                </a:solidFill>
                <a:latin typeface="Calibri"/>
                <a:ea typeface="Calibri"/>
                <a:cs typeface="Calibri"/>
                <a:sym typeface="Calibri"/>
              </a:rPr>
              <a:t>Ask an interesting question</a:t>
            </a:r>
          </a:p>
          <a:p>
            <a:pPr marL="342900" marR="0" lvl="0" indent="-342900" algn="l" rtl="0">
              <a:spcBef>
                <a:spcPts val="640"/>
              </a:spcBef>
              <a:spcAft>
                <a:spcPts val="0"/>
              </a:spcAft>
              <a:buClr>
                <a:schemeClr val="dk1"/>
              </a:buClr>
              <a:buSzPct val="100000"/>
              <a:buFont typeface="Arial"/>
              <a:buChar char="•"/>
            </a:pPr>
            <a:r>
              <a:rPr lang="en" sz="3200" b="0" i="0" u="none" strike="noStrike" cap="none" dirty="0">
                <a:solidFill>
                  <a:schemeClr val="dk1"/>
                </a:solidFill>
                <a:latin typeface="Calibri"/>
                <a:ea typeface="Calibri"/>
                <a:cs typeface="Calibri"/>
                <a:sym typeface="Calibri"/>
              </a:rPr>
              <a:t>Get the data</a:t>
            </a:r>
          </a:p>
          <a:p>
            <a:pPr marL="342900" marR="0" lvl="0" indent="-342900" algn="l" rtl="0">
              <a:spcBef>
                <a:spcPts val="640"/>
              </a:spcBef>
              <a:spcAft>
                <a:spcPts val="0"/>
              </a:spcAft>
              <a:buClr>
                <a:schemeClr val="dk1"/>
              </a:buClr>
              <a:buSzPct val="100000"/>
              <a:buFont typeface="Arial"/>
              <a:buChar char="•"/>
            </a:pPr>
            <a:r>
              <a:rPr lang="en" sz="3200" b="0" i="0" u="none" strike="noStrike" cap="none" dirty="0">
                <a:solidFill>
                  <a:schemeClr val="dk1"/>
                </a:solidFill>
                <a:latin typeface="Calibri"/>
                <a:ea typeface="Calibri"/>
                <a:cs typeface="Calibri"/>
                <a:sym typeface="Calibri"/>
              </a:rPr>
              <a:t>Explore the data</a:t>
            </a:r>
          </a:p>
          <a:p>
            <a:pPr marL="342900" marR="0" lvl="0" indent="-342900" algn="l" rtl="0">
              <a:spcBef>
                <a:spcPts val="640"/>
              </a:spcBef>
              <a:spcAft>
                <a:spcPts val="0"/>
              </a:spcAft>
              <a:buClr>
                <a:schemeClr val="dk1"/>
              </a:buClr>
              <a:buSzPct val="100000"/>
              <a:buFont typeface="Arial"/>
              <a:buChar char="•"/>
            </a:pPr>
            <a:r>
              <a:rPr lang="en" sz="3200" b="0" i="0" u="none" strike="noStrike" cap="none" dirty="0">
                <a:solidFill>
                  <a:schemeClr val="dk1"/>
                </a:solidFill>
                <a:latin typeface="Calibri"/>
                <a:ea typeface="Calibri"/>
                <a:cs typeface="Calibri"/>
                <a:sym typeface="Calibri"/>
              </a:rPr>
              <a:t>Model the data</a:t>
            </a:r>
          </a:p>
          <a:p>
            <a:pPr marL="342900" marR="0" lvl="0" indent="-342900" algn="l" rtl="0">
              <a:spcBef>
                <a:spcPts val="640"/>
              </a:spcBef>
              <a:spcAft>
                <a:spcPts val="0"/>
              </a:spcAft>
              <a:buClr>
                <a:schemeClr val="dk1"/>
              </a:buClr>
              <a:buSzPct val="100000"/>
              <a:buFont typeface="Arial"/>
              <a:buChar char="•"/>
            </a:pPr>
            <a:r>
              <a:rPr lang="en" sz="3200" b="0" i="0" u="none" strike="noStrike" cap="none" dirty="0">
                <a:solidFill>
                  <a:schemeClr val="dk1"/>
                </a:solidFill>
                <a:latin typeface="Calibri"/>
                <a:ea typeface="Calibri"/>
                <a:cs typeface="Calibri"/>
                <a:sym typeface="Calibri"/>
              </a:rPr>
              <a:t>Communicate and </a:t>
            </a:r>
            <a:r>
              <a:rPr lang="en" sz="3200" b="0" i="0" u="none" strike="noStrike" cap="none" dirty="0">
                <a:solidFill>
                  <a:schemeClr val="dk1"/>
                </a:solidFill>
                <a:ea typeface="Calibri"/>
                <a:cs typeface="Calibri"/>
                <a:sym typeface="Calibri"/>
              </a:rPr>
              <a:t>visualize </a:t>
            </a:r>
            <a:r>
              <a:rPr lang="en" sz="3200" dirty="0"/>
              <a:t>your results</a:t>
            </a:r>
          </a:p>
          <a:p>
            <a:pPr marL="342900" marR="0" lvl="0" indent="-342900" algn="l" rtl="0">
              <a:spcBef>
                <a:spcPts val="640"/>
              </a:spcBef>
              <a:buClr>
                <a:schemeClr val="dk1"/>
              </a:buClr>
              <a:buSzPct val="100000"/>
              <a:buFont typeface="Arial"/>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442210" y="0"/>
            <a:ext cx="8229600" cy="857400"/>
          </a:xfrm>
          <a:prstGeom prst="rect">
            <a:avLst/>
          </a:prstGeom>
        </p:spPr>
        <p:txBody>
          <a:bodyPr lIns="91425" tIns="91425" rIns="91425" bIns="91425" anchor="ctr" anchorCtr="0">
            <a:noAutofit/>
          </a:bodyPr>
          <a:lstStyle/>
          <a:p>
            <a:pPr lvl="0">
              <a:spcBef>
                <a:spcPts val="0"/>
              </a:spcBef>
              <a:buNone/>
            </a:pPr>
            <a:r>
              <a:rPr lang="en" sz="4400" dirty="0">
                <a:latin typeface="+mn-lt"/>
              </a:rPr>
              <a:t>Ask an interesting question</a:t>
            </a:r>
          </a:p>
        </p:txBody>
      </p:sp>
      <p:sp>
        <p:nvSpPr>
          <p:cNvPr id="125" name="Shape 125"/>
          <p:cNvSpPr txBox="1">
            <a:spLocks noGrp="1"/>
          </p:cNvSpPr>
          <p:nvPr>
            <p:ph idx="1"/>
          </p:nvPr>
        </p:nvSpPr>
        <p:spPr>
          <a:xfrm>
            <a:off x="489857" y="987879"/>
            <a:ext cx="8229600" cy="3394500"/>
          </a:xfrm>
          <a:prstGeom prst="rect">
            <a:avLst/>
          </a:prstGeom>
        </p:spPr>
        <p:txBody>
          <a:bodyPr lIns="91425" tIns="91425" rIns="91425" bIns="91425" anchor="t" anchorCtr="0">
            <a:noAutofit/>
          </a:bodyPr>
          <a:lstStyle/>
          <a:p>
            <a:pPr marL="0" lvl="0" indent="0" rtl="0">
              <a:spcBef>
                <a:spcPts val="0"/>
              </a:spcBef>
              <a:buNone/>
            </a:pPr>
            <a:r>
              <a:rPr lang="en" sz="2400" dirty="0">
                <a:latin typeface="Arial"/>
                <a:ea typeface="Arial"/>
                <a:cs typeface="Arial"/>
                <a:sym typeface="Arial"/>
              </a:rPr>
              <a:t>Write hypotheses that can be explored</a:t>
            </a:r>
          </a:p>
          <a:p>
            <a:pPr marL="419100" indent="-342900">
              <a:spcBef>
                <a:spcPts val="0"/>
              </a:spcBef>
              <a:buClr>
                <a:schemeClr val="tx1"/>
              </a:buClr>
              <a:buSzPct val="100000"/>
            </a:pPr>
            <a:r>
              <a:rPr lang="en" sz="2400" dirty="0">
                <a:latin typeface="Arial"/>
                <a:ea typeface="Arial"/>
                <a:cs typeface="Arial"/>
                <a:sym typeface="Arial"/>
              </a:rPr>
              <a:t>Do people have more phones than toilets?</a:t>
            </a:r>
          </a:p>
          <a:p>
            <a:pPr marL="419100" indent="-342900">
              <a:spcBef>
                <a:spcPts val="0"/>
              </a:spcBef>
              <a:buClr>
                <a:schemeClr val="tx1"/>
              </a:buClr>
              <a:buSzPct val="100000"/>
            </a:pPr>
            <a:r>
              <a:rPr lang="en" sz="2400" dirty="0">
                <a:latin typeface="Arial"/>
                <a:ea typeface="Arial"/>
                <a:cs typeface="Arial"/>
                <a:sym typeface="Arial"/>
              </a:rPr>
              <a:t>How is Ebola spreading?</a:t>
            </a:r>
          </a:p>
          <a:p>
            <a:pPr marL="419100" indent="-342900">
              <a:spcBef>
                <a:spcPts val="0"/>
              </a:spcBef>
              <a:buClr>
                <a:schemeClr val="tx1"/>
              </a:buClr>
              <a:buSzPct val="100000"/>
            </a:pPr>
            <a:r>
              <a:rPr lang="en" sz="2400" dirty="0">
                <a:latin typeface="Arial"/>
                <a:ea typeface="Arial"/>
                <a:cs typeface="Arial"/>
                <a:sym typeface="Arial"/>
              </a:rPr>
              <a:t>Is using wood fires sustainable in rural Tanzania?</a:t>
            </a:r>
          </a:p>
          <a:p>
            <a:pPr marL="419100" indent="-342900">
              <a:spcBef>
                <a:spcPts val="0"/>
              </a:spcBef>
              <a:buClr>
                <a:schemeClr val="tx1"/>
              </a:buClr>
              <a:buSzPct val="100000"/>
            </a:pPr>
            <a:r>
              <a:rPr lang="en" sz="2400" dirty="0">
                <a:latin typeface="Arial"/>
                <a:ea typeface="Arial"/>
                <a:cs typeface="Arial"/>
                <a:sym typeface="Arial"/>
              </a:rPr>
              <a:t>Can we feed 9 billion people?</a:t>
            </a:r>
          </a:p>
          <a:p>
            <a:pPr marL="0" lvl="0" indent="0">
              <a:spcBef>
                <a:spcPts val="0"/>
              </a:spcBef>
              <a:buNone/>
            </a:pPr>
            <a:endParaRPr lang="en-US" sz="2400" dirty="0" smtClean="0">
              <a:latin typeface="Arial"/>
              <a:ea typeface="Arial"/>
              <a:cs typeface="Arial"/>
              <a:sym typeface="Arial"/>
            </a:endParaRPr>
          </a:p>
          <a:p>
            <a:pPr marL="0" lvl="0" indent="0">
              <a:spcBef>
                <a:spcPts val="0"/>
              </a:spcBef>
              <a:buNone/>
            </a:pPr>
            <a:r>
              <a:rPr lang="en" sz="2400" dirty="0" smtClean="0">
                <a:latin typeface="Arial"/>
                <a:ea typeface="Arial"/>
                <a:cs typeface="Arial"/>
                <a:sym typeface="Arial"/>
              </a:rPr>
              <a:t>Make </a:t>
            </a:r>
            <a:r>
              <a:rPr lang="en" sz="2400" dirty="0">
                <a:latin typeface="Arial"/>
                <a:ea typeface="Arial"/>
                <a:cs typeface="Arial"/>
                <a:sym typeface="Arial"/>
              </a:rPr>
              <a:t>them simple, actionable, incremental</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296710" y="0"/>
            <a:ext cx="8520599" cy="777899"/>
          </a:xfrm>
          <a:prstGeom prst="rect">
            <a:avLst/>
          </a:prstGeom>
        </p:spPr>
        <p:txBody>
          <a:bodyPr lIns="91425" tIns="91425" rIns="91425" bIns="91425" anchor="t" anchorCtr="0">
            <a:noAutofit/>
          </a:bodyPr>
          <a:lstStyle/>
          <a:p>
            <a:pPr lvl="0" algn="ctr" rtl="0">
              <a:spcBef>
                <a:spcPts val="0"/>
              </a:spcBef>
              <a:buNone/>
            </a:pPr>
            <a:r>
              <a:rPr lang="en" sz="4400" dirty="0">
                <a:latin typeface="Calibri"/>
                <a:ea typeface="Calibri"/>
                <a:cs typeface="Calibri"/>
                <a:sym typeface="Calibri"/>
              </a:rPr>
              <a:t>Get the data</a:t>
            </a:r>
          </a:p>
        </p:txBody>
      </p:sp>
      <p:sp>
        <p:nvSpPr>
          <p:cNvPr id="131" name="Shape 131"/>
          <p:cNvSpPr txBox="1">
            <a:spLocks noGrp="1"/>
          </p:cNvSpPr>
          <p:nvPr>
            <p:ph type="body" idx="1"/>
          </p:nvPr>
        </p:nvSpPr>
        <p:spPr>
          <a:xfrm>
            <a:off x="460950" y="748257"/>
            <a:ext cx="8222100" cy="3995399"/>
          </a:xfrm>
          <a:prstGeom prst="rect">
            <a:avLst/>
          </a:prstGeom>
        </p:spPr>
        <p:txBody>
          <a:bodyPr lIns="91425" tIns="91425" rIns="91425" bIns="91425" anchor="t" anchorCtr="0">
            <a:noAutofit/>
          </a:bodyPr>
          <a:lstStyle/>
          <a:p>
            <a:pPr marL="514350" lvl="0" indent="-285750" rtl="0">
              <a:spcBef>
                <a:spcPts val="0"/>
              </a:spcBef>
              <a:spcAft>
                <a:spcPts val="0"/>
              </a:spcAft>
              <a:buClr>
                <a:schemeClr val="tx1"/>
              </a:buClr>
              <a:buFont typeface="Arial" charset="0"/>
              <a:buChar char="•"/>
            </a:pPr>
            <a:r>
              <a:rPr lang="en" dirty="0" smtClean="0"/>
              <a:t>Data </a:t>
            </a:r>
            <a:r>
              <a:rPr lang="en" dirty="0"/>
              <a:t>files (CSV, Excel, </a:t>
            </a:r>
            <a:r>
              <a:rPr lang="en" dirty="0" err="1"/>
              <a:t>Json</a:t>
            </a:r>
            <a:r>
              <a:rPr lang="en" dirty="0"/>
              <a:t>, Xml...)</a:t>
            </a:r>
          </a:p>
          <a:p>
            <a:pPr marL="514350" lvl="0" indent="-285750" rtl="0">
              <a:spcBef>
                <a:spcPts val="0"/>
              </a:spcBef>
              <a:spcAft>
                <a:spcPts val="0"/>
              </a:spcAft>
              <a:buClr>
                <a:schemeClr val="tx1"/>
              </a:buClr>
              <a:buFont typeface="Arial" charset="0"/>
              <a:buChar char="•"/>
            </a:pPr>
            <a:r>
              <a:rPr lang="en" dirty="0"/>
              <a:t>Databases (</a:t>
            </a:r>
            <a:r>
              <a:rPr lang="en" dirty="0" err="1"/>
              <a:t>sqlite</a:t>
            </a:r>
            <a:r>
              <a:rPr lang="en" dirty="0"/>
              <a:t>, </a:t>
            </a:r>
            <a:r>
              <a:rPr lang="en" dirty="0" err="1"/>
              <a:t>mysql</a:t>
            </a:r>
            <a:r>
              <a:rPr lang="en" dirty="0"/>
              <a:t>, oracle, </a:t>
            </a:r>
            <a:r>
              <a:rPr lang="en" dirty="0" err="1"/>
              <a:t>postgresql</a:t>
            </a:r>
            <a:r>
              <a:rPr lang="en" dirty="0"/>
              <a:t>...)</a:t>
            </a:r>
          </a:p>
          <a:p>
            <a:pPr marL="514350" lvl="0" indent="-285750" rtl="0">
              <a:spcBef>
                <a:spcPts val="0"/>
              </a:spcBef>
              <a:spcAft>
                <a:spcPts val="0"/>
              </a:spcAft>
              <a:buClr>
                <a:schemeClr val="tx1"/>
              </a:buClr>
              <a:buFont typeface="Arial" charset="0"/>
              <a:buChar char="•"/>
            </a:pPr>
            <a:r>
              <a:rPr lang="en" dirty="0"/>
              <a:t>APIs</a:t>
            </a:r>
          </a:p>
          <a:p>
            <a:pPr marL="514350" lvl="0" indent="-285750" rtl="0">
              <a:spcBef>
                <a:spcPts val="0"/>
              </a:spcBef>
              <a:spcAft>
                <a:spcPts val="0"/>
              </a:spcAft>
              <a:buClr>
                <a:schemeClr val="tx1"/>
              </a:buClr>
              <a:buFont typeface="Arial" charset="0"/>
              <a:buChar char="•"/>
            </a:pPr>
            <a:r>
              <a:rPr lang="en" dirty="0"/>
              <a:t>Report tables (tables on websites, in pdf reports...)</a:t>
            </a:r>
          </a:p>
          <a:p>
            <a:pPr marL="514350" lvl="0" indent="-285750" rtl="0">
              <a:spcBef>
                <a:spcPts val="0"/>
              </a:spcBef>
              <a:spcAft>
                <a:spcPts val="0"/>
              </a:spcAft>
              <a:buClr>
                <a:schemeClr val="tx1"/>
              </a:buClr>
              <a:buFont typeface="Arial" charset="0"/>
              <a:buChar char="•"/>
            </a:pPr>
            <a:r>
              <a:rPr lang="en" dirty="0"/>
              <a:t>Text (reports and other documents…)</a:t>
            </a:r>
          </a:p>
          <a:p>
            <a:pPr marL="514350" lvl="0" indent="-285750" rtl="0">
              <a:spcBef>
                <a:spcPts val="0"/>
              </a:spcBef>
              <a:spcAft>
                <a:spcPts val="0"/>
              </a:spcAft>
              <a:buClr>
                <a:schemeClr val="tx1"/>
              </a:buClr>
              <a:buFont typeface="Arial" charset="0"/>
              <a:buChar char="•"/>
            </a:pPr>
            <a:r>
              <a:rPr lang="en" dirty="0"/>
              <a:t>Maps and GIS data (</a:t>
            </a:r>
            <a:r>
              <a:rPr lang="en" dirty="0" err="1"/>
              <a:t>openstreetmap</a:t>
            </a:r>
            <a:r>
              <a:rPr lang="en" dirty="0"/>
              <a:t>, shapefiles, NASA earth images...)</a:t>
            </a:r>
          </a:p>
          <a:p>
            <a:pPr marL="514350" lvl="0" indent="-285750" rtl="0">
              <a:spcBef>
                <a:spcPts val="0"/>
              </a:spcBef>
              <a:spcAft>
                <a:spcPts val="0"/>
              </a:spcAft>
              <a:buClr>
                <a:schemeClr val="tx1"/>
              </a:buClr>
              <a:buFont typeface="Arial" charset="0"/>
              <a:buChar char="•"/>
            </a:pPr>
            <a:r>
              <a:rPr lang="en" dirty="0"/>
              <a:t>Images (satellite images, drone footage, pictures, videos…)</a:t>
            </a:r>
          </a:p>
          <a:p>
            <a:pPr marL="514350" lvl="0" indent="-285750" rtl="0">
              <a:spcBef>
                <a:spcPts val="0"/>
              </a:spcBef>
              <a:spcAft>
                <a:spcPts val="0"/>
              </a:spcAft>
              <a:buClr>
                <a:schemeClr val="tx1"/>
              </a:buClr>
              <a:buFont typeface="Arial" charset="0"/>
              <a:buChar char="•"/>
            </a:pPr>
            <a:r>
              <a:rPr lang="en" dirty="0"/>
              <a:t>Social media (twitter, </a:t>
            </a:r>
            <a:r>
              <a:rPr lang="en" dirty="0" err="1"/>
              <a:t>facebook</a:t>
            </a:r>
            <a:r>
              <a:rPr lang="en" dirty="0"/>
              <a:t>, </a:t>
            </a:r>
            <a:r>
              <a:rPr lang="en" dirty="0" err="1"/>
              <a:t>instagram</a:t>
            </a:r>
            <a:r>
              <a:rPr lang="en" dirty="0"/>
              <a:t>, </a:t>
            </a:r>
            <a:r>
              <a:rPr lang="en" dirty="0" err="1"/>
              <a:t>youtube</a:t>
            </a:r>
            <a:r>
              <a:rPr lang="en" dirty="0"/>
              <a:t>...)</a:t>
            </a:r>
          </a:p>
          <a:p>
            <a:pPr marL="514350" lvl="0" indent="-285750" rtl="0">
              <a:spcBef>
                <a:spcPts val="0"/>
              </a:spcBef>
              <a:spcAft>
                <a:spcPts val="0"/>
              </a:spcAft>
              <a:buClr>
                <a:schemeClr val="tx1"/>
              </a:buClr>
              <a:buFont typeface="Arial" charset="0"/>
              <a:buChar char="•"/>
            </a:pPr>
            <a:r>
              <a:rPr lang="en" dirty="0"/>
              <a:t>People (formal surveys, phone surveys, asking questions) </a:t>
            </a:r>
          </a:p>
          <a:p>
            <a:pPr marL="514350" lvl="0" indent="-285750" rtl="0">
              <a:spcBef>
                <a:spcPts val="0"/>
              </a:spcBef>
              <a:spcAft>
                <a:spcPts val="0"/>
              </a:spcAft>
              <a:buClr>
                <a:schemeClr val="tx1"/>
              </a:buClr>
              <a:buFont typeface="Arial" charset="0"/>
              <a:buChar char="•"/>
            </a:pPr>
            <a:r>
              <a:rPr lang="en" dirty="0"/>
              <a:t>...</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163875" y="0"/>
            <a:ext cx="8862600" cy="8574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a:t>Most data is small, but… </a:t>
            </a:r>
          </a:p>
        </p:txBody>
      </p:sp>
      <p:pic>
        <p:nvPicPr>
          <p:cNvPr id="138" name="Shape 138"/>
          <p:cNvPicPr preferRelativeResize="0"/>
          <p:nvPr/>
        </p:nvPicPr>
        <p:blipFill rotWithShape="1">
          <a:blip r:embed="rId3">
            <a:alphaModFix/>
          </a:blip>
          <a:srcRect/>
          <a:stretch/>
        </p:blipFill>
        <p:spPr>
          <a:xfrm>
            <a:off x="1024490" y="825627"/>
            <a:ext cx="7095000" cy="400109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72191" y="0"/>
            <a:ext cx="8229600" cy="8574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a:t>Reformat the</a:t>
            </a:r>
            <a:r>
              <a:rPr lang="en" sz="4400" b="0" i="0" u="none" strike="noStrike" cap="none">
                <a:solidFill>
                  <a:schemeClr val="dk1"/>
                </a:solidFill>
                <a:latin typeface="Calibri"/>
                <a:ea typeface="Calibri"/>
                <a:cs typeface="Calibri"/>
                <a:sym typeface="Calibri"/>
              </a:rPr>
              <a:t> data</a:t>
            </a:r>
          </a:p>
        </p:txBody>
      </p:sp>
      <p:pic>
        <p:nvPicPr>
          <p:cNvPr id="145" name="Shape 145"/>
          <p:cNvPicPr preferRelativeResize="0"/>
          <p:nvPr/>
        </p:nvPicPr>
        <p:blipFill rotWithShape="1">
          <a:blip r:embed="rId3">
            <a:alphaModFix/>
          </a:blip>
          <a:srcRect/>
          <a:stretch/>
        </p:blipFill>
        <p:spPr>
          <a:xfrm>
            <a:off x="241160" y="1063228"/>
            <a:ext cx="8596499" cy="36705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442210" y="0"/>
            <a:ext cx="8229600" cy="8574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Explor</a:t>
            </a:r>
            <a:r>
              <a:rPr lang="en"/>
              <a:t>e the data</a:t>
            </a:r>
          </a:p>
        </p:txBody>
      </p:sp>
      <p:pic>
        <p:nvPicPr>
          <p:cNvPr id="152" name="Shape 152"/>
          <p:cNvPicPr preferRelativeResize="0"/>
          <p:nvPr/>
        </p:nvPicPr>
        <p:blipFill rotWithShape="1">
          <a:blip r:embed="rId3">
            <a:alphaModFix/>
          </a:blip>
          <a:srcRect/>
          <a:stretch/>
        </p:blipFill>
        <p:spPr>
          <a:xfrm>
            <a:off x="594862" y="1257767"/>
            <a:ext cx="7922100" cy="32847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0"/>
            <a:ext cx="8229600" cy="8574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Model</a:t>
            </a:r>
            <a:r>
              <a:rPr lang="en"/>
              <a:t> the Data</a:t>
            </a:r>
          </a:p>
        </p:txBody>
      </p:sp>
      <p:pic>
        <p:nvPicPr>
          <p:cNvPr id="4" name="Shape 80"/>
          <p:cNvPicPr preferRelativeResize="0"/>
          <p:nvPr/>
        </p:nvPicPr>
        <p:blipFill>
          <a:blip r:embed="rId3">
            <a:alphaModFix/>
          </a:blip>
          <a:stretch>
            <a:fillRect/>
          </a:stretch>
        </p:blipFill>
        <p:spPr>
          <a:xfrm>
            <a:off x="1601981" y="826817"/>
            <a:ext cx="5844600" cy="387475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457200" y="0"/>
            <a:ext cx="8229600" cy="8574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400" b="0" i="0" u="none" strike="noStrike" cap="none">
                <a:solidFill>
                  <a:schemeClr val="dk1"/>
                </a:solidFill>
                <a:latin typeface="Calibri"/>
                <a:ea typeface="Calibri"/>
                <a:cs typeface="Calibri"/>
                <a:sym typeface="Calibri"/>
              </a:rPr>
              <a:t>Communicat</a:t>
            </a:r>
            <a:r>
              <a:rPr lang="en"/>
              <a:t>e</a:t>
            </a:r>
            <a:r>
              <a:rPr lang="en" sz="4400" b="0" i="0" u="none" strike="noStrike" cap="none">
                <a:solidFill>
                  <a:schemeClr val="dk1"/>
                </a:solidFill>
                <a:latin typeface="Calibri"/>
                <a:ea typeface="Calibri"/>
                <a:cs typeface="Calibri"/>
                <a:sym typeface="Calibri"/>
              </a:rPr>
              <a:t> results</a:t>
            </a:r>
          </a:p>
        </p:txBody>
      </p:sp>
      <p:pic>
        <p:nvPicPr>
          <p:cNvPr id="166" name="Shape 166"/>
          <p:cNvPicPr preferRelativeResize="0"/>
          <p:nvPr/>
        </p:nvPicPr>
        <p:blipFill rotWithShape="1">
          <a:blip r:embed="rId3">
            <a:alphaModFix/>
          </a:blip>
          <a:srcRect/>
          <a:stretch/>
        </p:blipFill>
        <p:spPr>
          <a:xfrm>
            <a:off x="48230" y="1063228"/>
            <a:ext cx="8959799" cy="30701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What’s a Data Scientist?</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42209" y="0"/>
            <a:ext cx="8229600" cy="857400"/>
          </a:xfrm>
          <a:prstGeom prst="rect">
            <a:avLst/>
          </a:prstGeom>
        </p:spPr>
        <p:txBody>
          <a:bodyPr lIns="91425" tIns="91425" rIns="91425" bIns="91425" anchor="ctr" anchorCtr="0">
            <a:noAutofit/>
          </a:bodyPr>
          <a:lstStyle/>
          <a:p>
            <a:pPr lvl="0" rtl="0">
              <a:spcBef>
                <a:spcPts val="0"/>
              </a:spcBef>
              <a:buNone/>
            </a:pPr>
            <a:r>
              <a:rPr lang="en"/>
              <a:t>The Data Science Venn Diagram</a:t>
            </a:r>
          </a:p>
        </p:txBody>
      </p:sp>
      <p:pic>
        <p:nvPicPr>
          <p:cNvPr id="178" name="Shape 178"/>
          <p:cNvPicPr preferRelativeResize="0"/>
          <p:nvPr/>
        </p:nvPicPr>
        <p:blipFill>
          <a:blip r:embed="rId3">
            <a:alphaModFix/>
          </a:blip>
          <a:stretch>
            <a:fillRect/>
          </a:stretch>
        </p:blipFill>
        <p:spPr>
          <a:xfrm>
            <a:off x="2206373" y="938356"/>
            <a:ext cx="4242673" cy="413893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About these Sessions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262360" y="0"/>
            <a:ext cx="8685899" cy="857400"/>
          </a:xfrm>
          <a:prstGeom prst="rect">
            <a:avLst/>
          </a:prstGeom>
        </p:spPr>
        <p:txBody>
          <a:bodyPr lIns="91425" tIns="91425" rIns="91425" bIns="91425" anchor="ctr" anchorCtr="0">
            <a:noAutofit/>
          </a:bodyPr>
          <a:lstStyle/>
          <a:p>
            <a:pPr lvl="0" rtl="0">
              <a:spcBef>
                <a:spcPts val="0"/>
              </a:spcBef>
              <a:buNone/>
            </a:pPr>
            <a:r>
              <a:rPr lang="en" dirty="0"/>
              <a:t>How do you become a data scientist?</a:t>
            </a:r>
          </a:p>
        </p:txBody>
      </p:sp>
      <p:sp>
        <p:nvSpPr>
          <p:cNvPr id="185" name="Shape 185"/>
          <p:cNvSpPr txBox="1">
            <a:spLocks noGrp="1"/>
          </p:cNvSpPr>
          <p:nvPr>
            <p:ph idx="1"/>
          </p:nvPr>
        </p:nvSpPr>
        <p:spPr>
          <a:xfrm>
            <a:off x="457200" y="836328"/>
            <a:ext cx="8229600" cy="3437399"/>
          </a:xfrm>
          <a:prstGeom prst="rect">
            <a:avLst/>
          </a:prstGeom>
        </p:spPr>
        <p:txBody>
          <a:bodyPr lIns="91425" tIns="91425" rIns="91425" bIns="91425" anchor="t" anchorCtr="0">
            <a:noAutofit/>
          </a:bodyPr>
          <a:lstStyle/>
          <a:p>
            <a:pPr marL="0" lvl="0" indent="0" rtl="0">
              <a:lnSpc>
                <a:spcPct val="115000"/>
              </a:lnSpc>
              <a:spcBef>
                <a:spcPts val="0"/>
              </a:spcBef>
              <a:spcAft>
                <a:spcPts val="1800"/>
              </a:spcAft>
              <a:buNone/>
            </a:pPr>
            <a:r>
              <a:rPr lang="en" sz="2400" dirty="0">
                <a:latin typeface="Arial"/>
                <a:ea typeface="Arial"/>
                <a:cs typeface="Arial"/>
                <a:sym typeface="Arial"/>
              </a:rPr>
              <a:t>Learning and </a:t>
            </a:r>
            <a:r>
              <a:rPr lang="en" sz="2400" dirty="0" smtClean="0">
                <a:latin typeface="Arial"/>
                <a:ea typeface="Arial"/>
                <a:cs typeface="Arial"/>
                <a:sym typeface="Arial"/>
              </a:rPr>
              <a:t>Practice</a:t>
            </a:r>
            <a:r>
              <a:rPr lang="en-US" sz="2400" dirty="0" smtClean="0">
                <a:latin typeface="Arial"/>
                <a:ea typeface="Arial"/>
                <a:cs typeface="Arial"/>
                <a:sym typeface="Arial"/>
              </a:rPr>
              <a:t>:</a:t>
            </a:r>
            <a:endParaRPr lang="en" sz="2400" dirty="0">
              <a:latin typeface="Arial"/>
              <a:ea typeface="Arial"/>
              <a:cs typeface="Arial"/>
              <a:sym typeface="Arial"/>
            </a:endParaRPr>
          </a:p>
          <a:p>
            <a:pPr marL="419100" indent="-342900">
              <a:lnSpc>
                <a:spcPct val="100000"/>
              </a:lnSpc>
              <a:spcBef>
                <a:spcPts val="0"/>
              </a:spcBef>
              <a:spcAft>
                <a:spcPts val="1800"/>
              </a:spcAft>
              <a:buClr>
                <a:schemeClr val="tx1"/>
              </a:buClr>
              <a:buSzPct val="100000"/>
            </a:pPr>
            <a:r>
              <a:rPr lang="en" sz="2000" u="sng" dirty="0">
                <a:solidFill>
                  <a:srgbClr val="FFFFFF"/>
                </a:solidFill>
                <a:latin typeface="Arial"/>
                <a:ea typeface="Arial"/>
                <a:cs typeface="Arial"/>
                <a:sym typeface="Arial"/>
                <a:hlinkClick r:id="rId3"/>
              </a:rPr>
              <a:t>Kaggle</a:t>
            </a:r>
            <a:r>
              <a:rPr lang="en" sz="2000" dirty="0">
                <a:solidFill>
                  <a:srgbClr val="FFFFFF"/>
                </a:solidFill>
                <a:latin typeface="Arial"/>
                <a:ea typeface="Arial"/>
                <a:cs typeface="Arial"/>
                <a:sym typeface="Arial"/>
              </a:rPr>
              <a:t> </a:t>
            </a:r>
            <a:r>
              <a:rPr lang="en" sz="2000" dirty="0">
                <a:latin typeface="Arial"/>
                <a:ea typeface="Arial"/>
                <a:cs typeface="Arial"/>
                <a:sym typeface="Arial"/>
              </a:rPr>
              <a:t>- online </a:t>
            </a:r>
            <a:r>
              <a:rPr lang="en" sz="2000" dirty="0" err="1">
                <a:latin typeface="Arial"/>
                <a:ea typeface="Arial"/>
                <a:cs typeface="Arial"/>
                <a:sym typeface="Arial"/>
              </a:rPr>
              <a:t>datascience</a:t>
            </a:r>
            <a:r>
              <a:rPr lang="en" sz="2000" dirty="0">
                <a:latin typeface="Arial"/>
                <a:ea typeface="Arial"/>
                <a:cs typeface="Arial"/>
                <a:sym typeface="Arial"/>
              </a:rPr>
              <a:t> </a:t>
            </a:r>
            <a:r>
              <a:rPr lang="en" sz="2000" dirty="0" smtClean="0">
                <a:latin typeface="Arial"/>
                <a:ea typeface="Arial"/>
                <a:cs typeface="Arial"/>
                <a:sym typeface="Arial"/>
              </a:rPr>
              <a:t>competitions</a:t>
            </a:r>
            <a:endParaRPr lang="en-US" sz="2000" dirty="0">
              <a:latin typeface="Arial"/>
              <a:ea typeface="Arial"/>
              <a:cs typeface="Arial"/>
              <a:sym typeface="Arial"/>
            </a:endParaRPr>
          </a:p>
          <a:p>
            <a:pPr marL="419100" indent="-342900">
              <a:lnSpc>
                <a:spcPct val="100000"/>
              </a:lnSpc>
              <a:spcBef>
                <a:spcPts val="0"/>
              </a:spcBef>
              <a:spcAft>
                <a:spcPts val="1800"/>
              </a:spcAft>
              <a:buClr>
                <a:schemeClr val="tx1"/>
              </a:buClr>
              <a:buSzPct val="100000"/>
            </a:pPr>
            <a:r>
              <a:rPr lang="en" sz="2000" u="sng" dirty="0" smtClean="0">
                <a:solidFill>
                  <a:srgbClr val="FFFFFF"/>
                </a:solidFill>
                <a:latin typeface="Arial"/>
                <a:ea typeface="Arial"/>
                <a:cs typeface="Arial"/>
                <a:sym typeface="Arial"/>
                <a:hlinkClick r:id="rId4"/>
              </a:rPr>
              <a:t>Driven </a:t>
            </a:r>
            <a:r>
              <a:rPr lang="en" sz="2000" u="sng" dirty="0">
                <a:solidFill>
                  <a:srgbClr val="FFFFFF"/>
                </a:solidFill>
                <a:latin typeface="Arial"/>
                <a:ea typeface="Arial"/>
                <a:cs typeface="Arial"/>
                <a:sym typeface="Arial"/>
                <a:hlinkClick r:id="rId4"/>
              </a:rPr>
              <a:t>Data</a:t>
            </a:r>
            <a:r>
              <a:rPr lang="en" sz="2000" dirty="0">
                <a:solidFill>
                  <a:srgbClr val="FFFFFF"/>
                </a:solidFill>
                <a:latin typeface="Arial"/>
                <a:ea typeface="Arial"/>
                <a:cs typeface="Arial"/>
                <a:sym typeface="Arial"/>
              </a:rPr>
              <a:t>  </a:t>
            </a:r>
            <a:r>
              <a:rPr lang="en" sz="2000" dirty="0">
                <a:latin typeface="Arial"/>
                <a:ea typeface="Arial"/>
                <a:cs typeface="Arial"/>
                <a:sym typeface="Arial"/>
              </a:rPr>
              <a:t>- social good </a:t>
            </a:r>
            <a:r>
              <a:rPr lang="en" sz="2000" dirty="0" err="1">
                <a:latin typeface="Arial"/>
                <a:ea typeface="Arial"/>
                <a:cs typeface="Arial"/>
                <a:sym typeface="Arial"/>
              </a:rPr>
              <a:t>datascience</a:t>
            </a:r>
            <a:r>
              <a:rPr lang="en" sz="2000" dirty="0">
                <a:latin typeface="Arial"/>
                <a:ea typeface="Arial"/>
                <a:cs typeface="Arial"/>
                <a:sym typeface="Arial"/>
              </a:rPr>
              <a:t> competitions</a:t>
            </a:r>
          </a:p>
          <a:p>
            <a:pPr marL="419100" indent="-342900">
              <a:lnSpc>
                <a:spcPct val="100000"/>
              </a:lnSpc>
              <a:spcBef>
                <a:spcPts val="0"/>
              </a:spcBef>
              <a:spcAft>
                <a:spcPts val="1800"/>
              </a:spcAft>
              <a:buClr>
                <a:schemeClr val="tx1"/>
              </a:buClr>
              <a:buSzPct val="100000"/>
            </a:pPr>
            <a:r>
              <a:rPr lang="en" sz="2000" u="sng" dirty="0">
                <a:solidFill>
                  <a:srgbClr val="FFFFFF"/>
                </a:solidFill>
                <a:latin typeface="Arial"/>
                <a:ea typeface="Arial"/>
                <a:cs typeface="Arial"/>
                <a:sym typeface="Arial"/>
                <a:hlinkClick r:id="rId5"/>
              </a:rPr>
              <a:t>Innocentive</a:t>
            </a:r>
            <a:r>
              <a:rPr lang="en" sz="2000" dirty="0">
                <a:solidFill>
                  <a:srgbClr val="FFFFFF"/>
                </a:solidFill>
                <a:latin typeface="Arial"/>
                <a:ea typeface="Arial"/>
                <a:cs typeface="Arial"/>
                <a:sym typeface="Arial"/>
              </a:rPr>
              <a:t> </a:t>
            </a:r>
            <a:r>
              <a:rPr lang="en" sz="2000" dirty="0">
                <a:latin typeface="Arial"/>
                <a:ea typeface="Arial"/>
                <a:cs typeface="Arial"/>
                <a:sym typeface="Arial"/>
              </a:rPr>
              <a:t>- some </a:t>
            </a:r>
            <a:r>
              <a:rPr lang="en" sz="2000" dirty="0" err="1">
                <a:latin typeface="Arial"/>
                <a:ea typeface="Arial"/>
                <a:cs typeface="Arial"/>
                <a:sym typeface="Arial"/>
              </a:rPr>
              <a:t>datascience</a:t>
            </a:r>
            <a:r>
              <a:rPr lang="en" sz="2000" dirty="0">
                <a:latin typeface="Arial"/>
                <a:ea typeface="Arial"/>
                <a:cs typeface="Arial"/>
                <a:sym typeface="Arial"/>
              </a:rPr>
              <a:t> challenges</a:t>
            </a:r>
          </a:p>
          <a:p>
            <a:pPr marL="419100" indent="-342900">
              <a:lnSpc>
                <a:spcPct val="100000"/>
              </a:lnSpc>
              <a:spcBef>
                <a:spcPts val="0"/>
              </a:spcBef>
              <a:spcAft>
                <a:spcPts val="1800"/>
              </a:spcAft>
              <a:buClr>
                <a:schemeClr val="tx1"/>
              </a:buClr>
              <a:buSzPct val="100000"/>
            </a:pPr>
            <a:r>
              <a:rPr lang="en" sz="2000" u="sng" dirty="0">
                <a:solidFill>
                  <a:srgbClr val="FFFFFF"/>
                </a:solidFill>
                <a:latin typeface="Arial"/>
                <a:ea typeface="Arial"/>
                <a:cs typeface="Arial"/>
                <a:sym typeface="Arial"/>
                <a:hlinkClick r:id="rId6"/>
              </a:rPr>
              <a:t>CrowdAnalytix</a:t>
            </a:r>
            <a:r>
              <a:rPr lang="en" sz="2000" dirty="0">
                <a:solidFill>
                  <a:srgbClr val="FFFFFF"/>
                </a:solidFill>
                <a:latin typeface="Arial"/>
                <a:ea typeface="Arial"/>
                <a:cs typeface="Arial"/>
                <a:sym typeface="Arial"/>
              </a:rPr>
              <a:t> </a:t>
            </a:r>
            <a:r>
              <a:rPr lang="en" sz="2000" dirty="0">
                <a:latin typeface="Arial"/>
                <a:ea typeface="Arial"/>
                <a:cs typeface="Arial"/>
                <a:sym typeface="Arial"/>
              </a:rPr>
              <a:t>- business </a:t>
            </a:r>
            <a:r>
              <a:rPr lang="en" sz="2000" dirty="0" err="1">
                <a:latin typeface="Arial"/>
                <a:ea typeface="Arial"/>
                <a:cs typeface="Arial"/>
                <a:sym typeface="Arial"/>
              </a:rPr>
              <a:t>datascience</a:t>
            </a:r>
            <a:r>
              <a:rPr lang="en" sz="2000" dirty="0">
                <a:latin typeface="Arial"/>
                <a:ea typeface="Arial"/>
                <a:cs typeface="Arial"/>
                <a:sym typeface="Arial"/>
              </a:rPr>
              <a:t> competitions</a:t>
            </a:r>
          </a:p>
          <a:p>
            <a:pPr marL="419100" indent="-342900">
              <a:lnSpc>
                <a:spcPct val="100000"/>
              </a:lnSpc>
              <a:spcBef>
                <a:spcPts val="0"/>
              </a:spcBef>
              <a:buClr>
                <a:schemeClr val="tx1"/>
              </a:buClr>
              <a:buSzPct val="100000"/>
            </a:pPr>
            <a:r>
              <a:rPr lang="en" sz="2000" u="sng" dirty="0">
                <a:solidFill>
                  <a:srgbClr val="FFFFFF"/>
                </a:solidFill>
                <a:latin typeface="Arial"/>
                <a:ea typeface="Arial"/>
                <a:cs typeface="Arial"/>
                <a:sym typeface="Arial"/>
                <a:hlinkClick r:id="rId7"/>
              </a:rPr>
              <a:t>TunedIt</a:t>
            </a:r>
            <a:r>
              <a:rPr lang="en" sz="2000" dirty="0">
                <a:solidFill>
                  <a:srgbClr val="FFFFFF"/>
                </a:solidFill>
                <a:latin typeface="Arial"/>
                <a:ea typeface="Arial"/>
                <a:cs typeface="Arial"/>
                <a:sym typeface="Arial"/>
              </a:rPr>
              <a:t> </a:t>
            </a:r>
            <a:r>
              <a:rPr lang="en" sz="2000" dirty="0">
                <a:latin typeface="Arial"/>
                <a:ea typeface="Arial"/>
                <a:cs typeface="Arial"/>
                <a:sym typeface="Arial"/>
              </a:rPr>
              <a:t>- scientific/industrial </a:t>
            </a:r>
            <a:r>
              <a:rPr lang="en" sz="2000" dirty="0" err="1">
                <a:latin typeface="Arial"/>
                <a:ea typeface="Arial"/>
                <a:cs typeface="Arial"/>
                <a:sym typeface="Arial"/>
              </a:rPr>
              <a:t>datascience</a:t>
            </a:r>
            <a:r>
              <a:rPr lang="en" sz="2000" dirty="0">
                <a:latin typeface="Arial"/>
                <a:ea typeface="Arial"/>
                <a:cs typeface="Arial"/>
                <a:sym typeface="Arial"/>
              </a:rPr>
              <a:t> </a:t>
            </a:r>
            <a:r>
              <a:rPr lang="en" sz="2000" dirty="0" smtClean="0">
                <a:latin typeface="Arial"/>
                <a:ea typeface="Arial"/>
                <a:cs typeface="Arial"/>
                <a:sym typeface="Arial"/>
              </a:rPr>
              <a:t>challenges</a:t>
            </a:r>
            <a:endParaRPr lang="en-US" sz="2000" dirty="0" smtClean="0">
              <a:latin typeface="Arial"/>
              <a:ea typeface="Arial"/>
              <a:cs typeface="Arial"/>
              <a:sym typeface="Arial"/>
            </a:endParaRPr>
          </a:p>
          <a:p>
            <a:pPr marL="419100" indent="-342900">
              <a:lnSpc>
                <a:spcPct val="100000"/>
              </a:lnSpc>
              <a:spcBef>
                <a:spcPts val="0"/>
              </a:spcBef>
              <a:buClr>
                <a:schemeClr val="tx1"/>
              </a:buClr>
              <a:buSzPct val="100000"/>
            </a:pPr>
            <a:endParaRPr lang="en-US" sz="2000" dirty="0">
              <a:latin typeface="Arial"/>
              <a:ea typeface="Arial"/>
              <a:cs typeface="Arial"/>
              <a:sym typeface="Arial"/>
            </a:endParaRPr>
          </a:p>
          <a:p>
            <a:pPr marL="419100" indent="-342900">
              <a:lnSpc>
                <a:spcPct val="100000"/>
              </a:lnSpc>
              <a:spcBef>
                <a:spcPts val="0"/>
              </a:spcBef>
              <a:buClr>
                <a:schemeClr val="tx1"/>
              </a:buClr>
              <a:buSzPct val="100000"/>
            </a:pPr>
            <a:r>
              <a:rPr lang="en" sz="2000" dirty="0" smtClean="0">
                <a:latin typeface="Arial"/>
                <a:ea typeface="Arial"/>
                <a:cs typeface="Arial"/>
                <a:sym typeface="Arial"/>
              </a:rPr>
              <a:t>Your </a:t>
            </a:r>
            <a:r>
              <a:rPr lang="en" sz="2000" dirty="0">
                <a:latin typeface="Arial"/>
                <a:ea typeface="Arial"/>
                <a:cs typeface="Arial"/>
                <a:sym typeface="Arial"/>
              </a:rPr>
              <a:t>own projects...</a:t>
            </a:r>
          </a:p>
          <a:p>
            <a:pPr lvl="0" rtl="0">
              <a:spcBef>
                <a:spcPts val="0"/>
              </a:spcBef>
              <a:buNone/>
            </a:pPr>
            <a:endParaRPr dirty="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44773" y="0"/>
            <a:ext cx="8506918" cy="857400"/>
          </a:xfrm>
          <a:prstGeom prst="rect">
            <a:avLst/>
          </a:prstGeom>
        </p:spPr>
        <p:txBody>
          <a:bodyPr lIns="91425" tIns="91425" rIns="91425" bIns="91425" anchor="ctr" anchorCtr="0">
            <a:noAutofit/>
          </a:bodyPr>
          <a:lstStyle/>
          <a:p>
            <a:pPr lvl="0" rtl="0">
              <a:spcBef>
                <a:spcPts val="0"/>
              </a:spcBef>
              <a:buNone/>
            </a:pPr>
            <a:r>
              <a:rPr lang="en"/>
              <a:t>Should you become a data scientist?</a:t>
            </a:r>
          </a:p>
        </p:txBody>
      </p:sp>
      <p:sp>
        <p:nvSpPr>
          <p:cNvPr id="192" name="Shape 192"/>
          <p:cNvSpPr txBox="1">
            <a:spLocks noGrp="1"/>
          </p:cNvSpPr>
          <p:nvPr>
            <p:ph idx="1"/>
          </p:nvPr>
        </p:nvSpPr>
        <p:spPr>
          <a:xfrm>
            <a:off x="457200" y="1005841"/>
            <a:ext cx="8229600" cy="3409264"/>
          </a:xfrm>
          <a:prstGeom prst="rect">
            <a:avLst/>
          </a:prstGeom>
        </p:spPr>
        <p:txBody>
          <a:bodyPr lIns="91425" tIns="91425" rIns="91425" bIns="91425" anchor="t" anchorCtr="0">
            <a:noAutofit/>
          </a:bodyPr>
          <a:lstStyle/>
          <a:p>
            <a:pPr marL="457200" lvl="0" indent="-400050" rtl="0">
              <a:lnSpc>
                <a:spcPct val="115000"/>
              </a:lnSpc>
              <a:spcBef>
                <a:spcPts val="0"/>
              </a:spcBef>
              <a:spcAft>
                <a:spcPts val="1800"/>
              </a:spcAft>
              <a:buClr>
                <a:schemeClr val="tx1"/>
              </a:buClr>
              <a:buSzPct val="100000"/>
              <a:buFont typeface="Arial"/>
              <a:buChar char="●"/>
            </a:pPr>
            <a:r>
              <a:rPr lang="en" sz="2400" dirty="0">
                <a:latin typeface="Arial"/>
                <a:ea typeface="Arial"/>
                <a:cs typeface="Arial"/>
                <a:sym typeface="Arial"/>
              </a:rPr>
              <a:t>Not necessarily.  There are lots of data science students desperate for good problems to work on.</a:t>
            </a:r>
          </a:p>
          <a:p>
            <a:pPr marL="457200" lvl="0" indent="-400050" rtl="0">
              <a:lnSpc>
                <a:spcPct val="115000"/>
              </a:lnSpc>
              <a:spcBef>
                <a:spcPts val="0"/>
              </a:spcBef>
              <a:spcAft>
                <a:spcPts val="1800"/>
              </a:spcAft>
              <a:buClr>
                <a:schemeClr val="tx1"/>
              </a:buClr>
              <a:buSzPct val="100000"/>
              <a:buFont typeface="Arial"/>
              <a:buChar char="●"/>
            </a:pPr>
            <a:r>
              <a:rPr lang="en" sz="2400" dirty="0">
                <a:latin typeface="Arial"/>
                <a:ea typeface="Arial"/>
                <a:cs typeface="Arial"/>
                <a:sym typeface="Arial"/>
              </a:rPr>
              <a:t>You might want to become someone who can work </a:t>
            </a:r>
            <a:r>
              <a:rPr lang="en" sz="2400" b="1" dirty="0">
                <a:latin typeface="Arial"/>
                <a:ea typeface="Arial"/>
                <a:cs typeface="Arial"/>
                <a:sym typeface="Arial"/>
              </a:rPr>
              <a:t>with</a:t>
            </a:r>
            <a:r>
              <a:rPr lang="en" sz="2400" dirty="0">
                <a:latin typeface="Arial"/>
                <a:ea typeface="Arial"/>
                <a:cs typeface="Arial"/>
                <a:sym typeface="Arial"/>
              </a:rPr>
              <a:t> data scientists</a:t>
            </a:r>
          </a:p>
          <a:p>
            <a:pPr marL="457200" lvl="0" indent="-400050" rtl="0">
              <a:lnSpc>
                <a:spcPct val="115000"/>
              </a:lnSpc>
              <a:spcBef>
                <a:spcPts val="0"/>
              </a:spcBef>
              <a:buClr>
                <a:schemeClr val="tx1"/>
              </a:buClr>
              <a:buSzPct val="100000"/>
              <a:buFont typeface="Arial"/>
              <a:buChar char="●"/>
            </a:pPr>
            <a:r>
              <a:rPr lang="en" sz="2400" dirty="0">
                <a:latin typeface="Arial"/>
                <a:ea typeface="Arial"/>
                <a:cs typeface="Arial"/>
                <a:sym typeface="Arial"/>
              </a:rPr>
              <a:t>Which means learning how to specify data problems well</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Problem examples: Data Science Competitions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457200" y="0"/>
            <a:ext cx="8229600" cy="8574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dirty="0" smtClean="0"/>
              <a:t>Competitions: </a:t>
            </a:r>
            <a:r>
              <a:rPr lang="en" dirty="0" smtClean="0"/>
              <a:t>Who </a:t>
            </a:r>
            <a:r>
              <a:rPr lang="en" dirty="0"/>
              <a:t>Does What</a:t>
            </a:r>
          </a:p>
        </p:txBody>
      </p:sp>
      <p:sp>
        <p:nvSpPr>
          <p:cNvPr id="204" name="Shape 204"/>
          <p:cNvSpPr txBox="1">
            <a:spLocks noGrp="1"/>
          </p:cNvSpPr>
          <p:nvPr>
            <p:ph idx="1"/>
          </p:nvPr>
        </p:nvSpPr>
        <p:spPr>
          <a:xfrm>
            <a:off x="457200" y="1053846"/>
            <a:ext cx="5086199" cy="3394500"/>
          </a:xfrm>
          <a:prstGeom prst="rect">
            <a:avLst/>
          </a:prstGeom>
          <a:noFill/>
          <a:ln>
            <a:noFill/>
          </a:ln>
        </p:spPr>
        <p:txBody>
          <a:bodyPr lIns="91425" tIns="45700" rIns="91425" bIns="45700" anchor="t" anchorCtr="0">
            <a:noAutofit/>
          </a:bodyPr>
          <a:lstStyle/>
          <a:p>
            <a:pPr marL="342900" marR="0" lvl="0" indent="-317500" algn="l" rtl="0">
              <a:spcBef>
                <a:spcPts val="0"/>
              </a:spcBef>
              <a:spcAft>
                <a:spcPts val="0"/>
              </a:spcAft>
              <a:buClr>
                <a:schemeClr val="dk1"/>
              </a:buClr>
              <a:buSzPct val="100000"/>
              <a:buFont typeface="Arial"/>
              <a:buChar char="•"/>
            </a:pPr>
            <a:r>
              <a:rPr lang="en" sz="2800" b="0" i="0" u="none" strike="noStrike" cap="none" dirty="0">
                <a:solidFill>
                  <a:schemeClr val="dk1"/>
                </a:solidFill>
                <a:latin typeface="Calibri"/>
                <a:ea typeface="Calibri"/>
                <a:cs typeface="Calibri"/>
                <a:sym typeface="Calibri"/>
              </a:rPr>
              <a:t>Ask an interesting question</a:t>
            </a:r>
          </a:p>
          <a:p>
            <a:pPr marL="342900" marR="0" lvl="0" indent="-317500" algn="l" rtl="0">
              <a:spcBef>
                <a:spcPts val="640"/>
              </a:spcBef>
              <a:spcAft>
                <a:spcPts val="0"/>
              </a:spcAft>
              <a:buClr>
                <a:schemeClr val="dk1"/>
              </a:buClr>
              <a:buSzPct val="100000"/>
              <a:buFont typeface="Arial"/>
              <a:buChar char="•"/>
            </a:pPr>
            <a:r>
              <a:rPr lang="en" sz="2800" b="0" i="0" u="none" strike="noStrike" cap="none" dirty="0">
                <a:solidFill>
                  <a:schemeClr val="dk1"/>
                </a:solidFill>
                <a:latin typeface="Calibri"/>
                <a:ea typeface="Calibri"/>
                <a:cs typeface="Calibri"/>
                <a:sym typeface="Calibri"/>
              </a:rPr>
              <a:t>Get the </a:t>
            </a:r>
            <a:r>
              <a:rPr lang="en" sz="2800" b="0" i="0" u="none" strike="noStrike" cap="none" dirty="0" smtClean="0">
                <a:solidFill>
                  <a:schemeClr val="dk1"/>
                </a:solidFill>
                <a:latin typeface="Calibri"/>
                <a:ea typeface="Calibri"/>
                <a:cs typeface="Calibri"/>
                <a:sym typeface="Calibri"/>
              </a:rPr>
              <a:t>data</a:t>
            </a:r>
            <a:endParaRPr lang="en-US" sz="2800" b="0" i="0" u="none" strike="noStrike" cap="none" dirty="0" smtClean="0">
              <a:solidFill>
                <a:schemeClr val="dk1"/>
              </a:solidFill>
              <a:latin typeface="Calibri"/>
              <a:ea typeface="Calibri"/>
              <a:cs typeface="Calibri"/>
              <a:sym typeface="Calibri"/>
            </a:endParaRPr>
          </a:p>
          <a:p>
            <a:pPr marL="342900" marR="0" lvl="0" indent="-317500" algn="l" rtl="0">
              <a:spcBef>
                <a:spcPts val="640"/>
              </a:spcBef>
              <a:spcAft>
                <a:spcPts val="0"/>
              </a:spcAft>
              <a:buClr>
                <a:schemeClr val="dk1"/>
              </a:buClr>
              <a:buSzPct val="100000"/>
              <a:buFont typeface="Arial"/>
              <a:buChar char="•"/>
            </a:pPr>
            <a:endParaRPr lang="en" sz="2800" b="0" i="0" u="none" strike="noStrike" cap="none" dirty="0">
              <a:solidFill>
                <a:schemeClr val="dk1"/>
              </a:solidFill>
              <a:latin typeface="Calibri"/>
              <a:ea typeface="Calibri"/>
              <a:cs typeface="Calibri"/>
              <a:sym typeface="Calibri"/>
            </a:endParaRPr>
          </a:p>
          <a:p>
            <a:pPr marL="342900" marR="0" lvl="0" indent="-317500" algn="l" rtl="0">
              <a:spcBef>
                <a:spcPts val="640"/>
              </a:spcBef>
              <a:spcAft>
                <a:spcPts val="0"/>
              </a:spcAft>
              <a:buClr>
                <a:schemeClr val="dk1"/>
              </a:buClr>
              <a:buSzPct val="100000"/>
              <a:buFont typeface="Arial"/>
              <a:buChar char="•"/>
            </a:pPr>
            <a:r>
              <a:rPr lang="en" sz="2800" b="0" i="0" u="none" strike="noStrike" cap="none" dirty="0">
                <a:solidFill>
                  <a:schemeClr val="dk1"/>
                </a:solidFill>
                <a:latin typeface="Calibri"/>
                <a:ea typeface="Calibri"/>
                <a:cs typeface="Calibri"/>
                <a:sym typeface="Calibri"/>
              </a:rPr>
              <a:t>Explore the data</a:t>
            </a:r>
          </a:p>
          <a:p>
            <a:pPr marL="342900" marR="0" lvl="0" indent="-317500" algn="l" rtl="0">
              <a:spcBef>
                <a:spcPts val="640"/>
              </a:spcBef>
              <a:spcAft>
                <a:spcPts val="0"/>
              </a:spcAft>
              <a:buClr>
                <a:schemeClr val="dk1"/>
              </a:buClr>
              <a:buSzPct val="100000"/>
              <a:buFont typeface="Arial"/>
              <a:buChar char="•"/>
            </a:pPr>
            <a:r>
              <a:rPr lang="en" sz="2800" b="0" i="0" u="none" strike="noStrike" cap="none" dirty="0">
                <a:solidFill>
                  <a:schemeClr val="dk1"/>
                </a:solidFill>
                <a:latin typeface="Calibri"/>
                <a:ea typeface="Calibri"/>
                <a:cs typeface="Calibri"/>
                <a:sym typeface="Calibri"/>
              </a:rPr>
              <a:t>Model the </a:t>
            </a:r>
            <a:r>
              <a:rPr lang="en" sz="2800" b="0" i="0" u="none" strike="noStrike" cap="none" dirty="0" smtClean="0">
                <a:solidFill>
                  <a:schemeClr val="dk1"/>
                </a:solidFill>
                <a:latin typeface="Calibri"/>
                <a:ea typeface="Calibri"/>
                <a:cs typeface="Calibri"/>
                <a:sym typeface="Calibri"/>
              </a:rPr>
              <a:t>data</a:t>
            </a:r>
            <a:endParaRPr lang="en-US" sz="2800" b="0" i="0" u="none" strike="noStrike" cap="none" dirty="0" smtClean="0">
              <a:solidFill>
                <a:schemeClr val="dk1"/>
              </a:solidFill>
              <a:latin typeface="Calibri"/>
              <a:ea typeface="Calibri"/>
              <a:cs typeface="Calibri"/>
              <a:sym typeface="Calibri"/>
            </a:endParaRPr>
          </a:p>
          <a:p>
            <a:pPr marL="342900" marR="0" lvl="0" indent="-317500" algn="l" rtl="0">
              <a:spcBef>
                <a:spcPts val="640"/>
              </a:spcBef>
              <a:spcAft>
                <a:spcPts val="0"/>
              </a:spcAft>
              <a:buClr>
                <a:schemeClr val="dk1"/>
              </a:buClr>
              <a:buSzPct val="100000"/>
              <a:buFont typeface="Arial"/>
              <a:buChar char="•"/>
            </a:pPr>
            <a:endParaRPr lang="en" sz="2800" b="0" i="0" u="none" strike="noStrike" cap="none" dirty="0">
              <a:solidFill>
                <a:schemeClr val="dk1"/>
              </a:solidFill>
              <a:latin typeface="Calibri"/>
              <a:ea typeface="Calibri"/>
              <a:cs typeface="Calibri"/>
              <a:sym typeface="Calibri"/>
            </a:endParaRPr>
          </a:p>
          <a:p>
            <a:pPr marL="342900" marR="0" lvl="0" indent="-317500" algn="l" rtl="0">
              <a:spcBef>
                <a:spcPts val="640"/>
              </a:spcBef>
              <a:spcAft>
                <a:spcPts val="0"/>
              </a:spcAft>
              <a:buClr>
                <a:schemeClr val="dk1"/>
              </a:buClr>
              <a:buSzPct val="100000"/>
              <a:buFont typeface="Arial"/>
              <a:buChar char="•"/>
            </a:pPr>
            <a:r>
              <a:rPr lang="en" sz="2800" b="0" i="0" u="none" strike="noStrike" cap="none" dirty="0">
                <a:solidFill>
                  <a:schemeClr val="dk1"/>
                </a:solidFill>
                <a:latin typeface="Calibri"/>
                <a:ea typeface="Calibri"/>
                <a:cs typeface="Calibri"/>
                <a:sym typeface="Calibri"/>
              </a:rPr>
              <a:t>Communicate and visualize </a:t>
            </a:r>
            <a:r>
              <a:rPr lang="en" sz="2800" dirty="0"/>
              <a:t>your results</a:t>
            </a:r>
          </a:p>
          <a:p>
            <a:pPr marL="342900" marR="0" lvl="0" indent="-342900" algn="l" rtl="0">
              <a:spcBef>
                <a:spcPts val="640"/>
              </a:spcBef>
              <a:buClr>
                <a:schemeClr val="dk1"/>
              </a:buClr>
              <a:buSzPct val="100000"/>
              <a:buFont typeface="Arial"/>
              <a:buNone/>
            </a:pPr>
            <a:endParaRPr sz="3200" b="0" i="0" u="none" strike="noStrike" cap="none" dirty="0">
              <a:latin typeface="Calibri"/>
              <a:ea typeface="Calibri"/>
              <a:cs typeface="Calibri"/>
              <a:sym typeface="Calibri"/>
            </a:endParaRPr>
          </a:p>
        </p:txBody>
      </p:sp>
      <p:sp>
        <p:nvSpPr>
          <p:cNvPr id="205" name="Shape 205"/>
          <p:cNvSpPr/>
          <p:nvPr/>
        </p:nvSpPr>
        <p:spPr>
          <a:xfrm>
            <a:off x="5105400" y="1182446"/>
            <a:ext cx="514199" cy="857400"/>
          </a:xfrm>
          <a:prstGeom prst="rightBrace">
            <a:avLst>
              <a:gd name="adj1" fmla="val 8333"/>
              <a:gd name="adj2" fmla="val 50000"/>
            </a:avLst>
          </a:prstGeom>
          <a:noFill/>
          <a:ln w="1143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6" name="Shape 206"/>
          <p:cNvSpPr/>
          <p:nvPr/>
        </p:nvSpPr>
        <p:spPr>
          <a:xfrm>
            <a:off x="5095875" y="2357421"/>
            <a:ext cx="514199" cy="857400"/>
          </a:xfrm>
          <a:prstGeom prst="rightBrace">
            <a:avLst>
              <a:gd name="adj1" fmla="val 8333"/>
              <a:gd name="adj2" fmla="val 50000"/>
            </a:avLst>
          </a:prstGeom>
          <a:noFill/>
          <a:ln w="1143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a:off x="5077587" y="3810965"/>
            <a:ext cx="514199" cy="857400"/>
          </a:xfrm>
          <a:prstGeom prst="rightBrace">
            <a:avLst>
              <a:gd name="adj1" fmla="val 8333"/>
              <a:gd name="adj2" fmla="val 50000"/>
            </a:avLst>
          </a:prstGeom>
          <a:noFill/>
          <a:ln w="1143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8" name="Shape 208"/>
          <p:cNvSpPr txBox="1"/>
          <p:nvPr/>
        </p:nvSpPr>
        <p:spPr>
          <a:xfrm>
            <a:off x="5762475" y="1253871"/>
            <a:ext cx="3024300" cy="585899"/>
          </a:xfrm>
          <a:prstGeom prst="rect">
            <a:avLst/>
          </a:prstGeom>
          <a:noFill/>
          <a:ln>
            <a:noFill/>
          </a:ln>
        </p:spPr>
        <p:txBody>
          <a:bodyPr lIns="91425" tIns="91425" rIns="91425" bIns="91425" anchor="t" anchorCtr="0">
            <a:noAutofit/>
          </a:bodyPr>
          <a:lstStyle/>
          <a:p>
            <a:pPr lvl="0">
              <a:spcBef>
                <a:spcPts val="0"/>
              </a:spcBef>
              <a:buNone/>
            </a:pPr>
            <a:r>
              <a:rPr lang="en" sz="3000">
                <a:solidFill>
                  <a:schemeClr val="tx1"/>
                </a:solidFill>
              </a:rPr>
              <a:t>Problem Owner</a:t>
            </a:r>
          </a:p>
        </p:txBody>
      </p:sp>
      <p:sp>
        <p:nvSpPr>
          <p:cNvPr id="209" name="Shape 209"/>
          <p:cNvSpPr txBox="1"/>
          <p:nvPr/>
        </p:nvSpPr>
        <p:spPr>
          <a:xfrm>
            <a:off x="5762475" y="2416971"/>
            <a:ext cx="2443200" cy="5858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tx1"/>
                </a:solidFill>
              </a:rPr>
              <a:t>Competitor</a:t>
            </a:r>
          </a:p>
        </p:txBody>
      </p:sp>
      <p:sp>
        <p:nvSpPr>
          <p:cNvPr id="210" name="Shape 210"/>
          <p:cNvSpPr txBox="1"/>
          <p:nvPr/>
        </p:nvSpPr>
        <p:spPr>
          <a:xfrm>
            <a:off x="5762475" y="3946715"/>
            <a:ext cx="2443200" cy="585899"/>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tx1"/>
                </a:solidFill>
              </a:rPr>
              <a:t>?</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DrivenData</a:t>
            </a:r>
          </a:p>
        </p:txBody>
      </p:sp>
      <p:pic>
        <p:nvPicPr>
          <p:cNvPr id="216" name="Shape 216"/>
          <p:cNvPicPr preferRelativeResize="0"/>
          <p:nvPr/>
        </p:nvPicPr>
        <p:blipFill>
          <a:blip r:embed="rId3">
            <a:alphaModFix/>
          </a:blip>
          <a:stretch>
            <a:fillRect/>
          </a:stretch>
        </p:blipFill>
        <p:spPr>
          <a:xfrm>
            <a:off x="2029650" y="1017725"/>
            <a:ext cx="4614949" cy="3999176"/>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Kaggle</a:t>
            </a:r>
          </a:p>
        </p:txBody>
      </p:sp>
      <p:pic>
        <p:nvPicPr>
          <p:cNvPr id="222" name="Shape 222"/>
          <p:cNvPicPr preferRelativeResize="0"/>
          <p:nvPr/>
        </p:nvPicPr>
        <p:blipFill>
          <a:blip r:embed="rId3">
            <a:alphaModFix/>
          </a:blip>
          <a:stretch>
            <a:fillRect/>
          </a:stretch>
        </p:blipFill>
        <p:spPr>
          <a:xfrm>
            <a:off x="542074" y="1113900"/>
            <a:ext cx="7721826" cy="39041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DataKind</a:t>
            </a:r>
          </a:p>
        </p:txBody>
      </p:sp>
      <p:pic>
        <p:nvPicPr>
          <p:cNvPr id="228" name="Shape 228"/>
          <p:cNvPicPr preferRelativeResize="0"/>
          <p:nvPr/>
        </p:nvPicPr>
        <p:blipFill>
          <a:blip r:embed="rId3">
            <a:alphaModFix/>
          </a:blip>
          <a:stretch>
            <a:fillRect/>
          </a:stretch>
        </p:blipFill>
        <p:spPr>
          <a:xfrm>
            <a:off x="373387" y="1125275"/>
            <a:ext cx="8397222" cy="3655474"/>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Example project: Pump It Up</a:t>
            </a:r>
          </a:p>
        </p:txBody>
      </p:sp>
      <p:pic>
        <p:nvPicPr>
          <p:cNvPr id="234" name="Shape 234"/>
          <p:cNvPicPr preferRelativeResize="0"/>
          <p:nvPr/>
        </p:nvPicPr>
        <p:blipFill>
          <a:blip r:embed="rId3">
            <a:alphaModFix/>
          </a:blip>
          <a:stretch>
            <a:fillRect/>
          </a:stretch>
        </p:blipFill>
        <p:spPr>
          <a:xfrm>
            <a:off x="241072" y="1010875"/>
            <a:ext cx="4782051" cy="3290324"/>
          </a:xfrm>
          <a:prstGeom prst="rect">
            <a:avLst/>
          </a:prstGeom>
          <a:noFill/>
          <a:ln>
            <a:noFill/>
          </a:ln>
        </p:spPr>
      </p:pic>
      <p:sp>
        <p:nvSpPr>
          <p:cNvPr id="235" name="Shape 235"/>
          <p:cNvSpPr txBox="1"/>
          <p:nvPr/>
        </p:nvSpPr>
        <p:spPr>
          <a:xfrm>
            <a:off x="5238600" y="1360150"/>
            <a:ext cx="3608999" cy="3083999"/>
          </a:xfrm>
          <a:prstGeom prst="rect">
            <a:avLst/>
          </a:prstGeom>
          <a:noFill/>
          <a:ln>
            <a:noFill/>
          </a:ln>
        </p:spPr>
        <p:txBody>
          <a:bodyPr lIns="91425" tIns="91425" rIns="91425" bIns="91425" anchor="t" anchorCtr="0">
            <a:noAutofit/>
          </a:bodyPr>
          <a:lstStyle/>
          <a:p>
            <a:pPr lvl="0" rtl="0">
              <a:spcBef>
                <a:spcPts val="0"/>
              </a:spcBef>
              <a:buNone/>
            </a:pPr>
            <a:r>
              <a:rPr lang="en" sz="1800" dirty="0">
                <a:solidFill>
                  <a:schemeClr val="tx1"/>
                </a:solidFill>
              </a:rPr>
              <a:t>Tanzania wells:</a:t>
            </a:r>
          </a:p>
          <a:p>
            <a:pPr lvl="0" rtl="0">
              <a:spcBef>
                <a:spcPts val="0"/>
              </a:spcBef>
              <a:buNone/>
            </a:pPr>
            <a:endParaRPr sz="1800" dirty="0">
              <a:solidFill>
                <a:schemeClr val="tx1"/>
              </a:solidFill>
            </a:endParaRPr>
          </a:p>
          <a:p>
            <a:pPr lvl="0" rtl="0">
              <a:spcBef>
                <a:spcPts val="0"/>
              </a:spcBef>
              <a:buNone/>
            </a:pPr>
            <a:r>
              <a:rPr lang="en" sz="1800" dirty="0">
                <a:solidFill>
                  <a:schemeClr val="tx1"/>
                </a:solidFill>
              </a:rPr>
              <a:t>“Your goal is to predict the operating condition of a </a:t>
            </a:r>
            <a:r>
              <a:rPr lang="en" sz="1800" dirty="0" err="1">
                <a:solidFill>
                  <a:schemeClr val="tx1"/>
                </a:solidFill>
              </a:rPr>
              <a:t>waterpoint</a:t>
            </a:r>
            <a:r>
              <a:rPr lang="en" sz="1800" dirty="0">
                <a:solidFill>
                  <a:schemeClr val="tx1"/>
                </a:solidFill>
              </a:rPr>
              <a:t> for each record in the dataset”</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Example project: Cervical cancer</a:t>
            </a:r>
          </a:p>
        </p:txBody>
      </p:sp>
      <p:pic>
        <p:nvPicPr>
          <p:cNvPr id="241" name="Shape 241"/>
          <p:cNvPicPr preferRelativeResize="0"/>
          <p:nvPr/>
        </p:nvPicPr>
        <p:blipFill>
          <a:blip r:embed="rId3">
            <a:alphaModFix/>
          </a:blip>
          <a:stretch>
            <a:fillRect/>
          </a:stretch>
        </p:blipFill>
        <p:spPr>
          <a:xfrm>
            <a:off x="252524" y="1455200"/>
            <a:ext cx="8638974" cy="25156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90250" y="450150"/>
            <a:ext cx="7647910" cy="4090800"/>
          </a:xfrm>
          <a:prstGeom prst="rect">
            <a:avLst/>
          </a:prstGeom>
        </p:spPr>
        <p:txBody>
          <a:bodyPr lIns="91425" tIns="91425" rIns="91425" bIns="91425" anchor="ctr" anchorCtr="0">
            <a:noAutofit/>
          </a:bodyPr>
          <a:lstStyle/>
          <a:p>
            <a:pPr lvl="0" rtl="0">
              <a:spcBef>
                <a:spcPts val="0"/>
              </a:spcBef>
              <a:buNone/>
            </a:pPr>
            <a:r>
              <a:rPr lang="en"/>
              <a:t>Writing a Problem Statement</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400" dirty="0">
                <a:latin typeface="+mn-lt"/>
              </a:rPr>
              <a:t>Session Format</a:t>
            </a:r>
          </a:p>
        </p:txBody>
      </p:sp>
      <p:sp>
        <p:nvSpPr>
          <p:cNvPr id="72" name="Shape 72"/>
          <p:cNvSpPr txBox="1">
            <a:spLocks noGrp="1"/>
          </p:cNvSpPr>
          <p:nvPr>
            <p:ph idx="1"/>
          </p:nvPr>
        </p:nvSpPr>
        <p:spPr>
          <a:prstGeom prst="rect">
            <a:avLst/>
          </a:prstGeom>
          <a:noFill/>
          <a:ln>
            <a:noFill/>
          </a:ln>
        </p:spPr>
        <p:txBody>
          <a:bodyPr lIns="91425" tIns="45700" rIns="91425" bIns="45700" anchor="t" anchorCtr="0">
            <a:noAutofit/>
          </a:bodyPr>
          <a:lstStyle/>
          <a:p>
            <a:pPr marL="0" lvl="0" indent="0">
              <a:lnSpc>
                <a:spcPct val="100000"/>
              </a:lnSpc>
              <a:spcAft>
                <a:spcPts val="0"/>
              </a:spcAft>
              <a:buNone/>
            </a:pPr>
            <a:r>
              <a:rPr lang="en" sz="1800" dirty="0"/>
              <a:t>Before each session:</a:t>
            </a:r>
          </a:p>
          <a:p>
            <a:pPr lvl="0" indent="-254000">
              <a:lnSpc>
                <a:spcPct val="100000"/>
              </a:lnSpc>
              <a:spcBef>
                <a:spcPts val="0"/>
              </a:spcBef>
              <a:spcAft>
                <a:spcPts val="0"/>
              </a:spcAft>
            </a:pPr>
            <a:r>
              <a:rPr lang="en" sz="1800" dirty="0"/>
              <a:t>Install required tools (see the ‘tool </a:t>
            </a:r>
            <a:r>
              <a:rPr lang="en" sz="1800" dirty="0" smtClean="0"/>
              <a:t>install instructions</a:t>
            </a:r>
            <a:r>
              <a:rPr lang="en-US" sz="1800" dirty="0" smtClean="0"/>
              <a:t>’</a:t>
            </a:r>
            <a:r>
              <a:rPr lang="en" sz="1800" dirty="0" smtClean="0"/>
              <a:t> </a:t>
            </a:r>
            <a:r>
              <a:rPr lang="en-US" sz="1800" dirty="0" smtClean="0"/>
              <a:t>page</a:t>
            </a:r>
            <a:r>
              <a:rPr lang="en" sz="1800" dirty="0" smtClean="0"/>
              <a:t>)</a:t>
            </a:r>
            <a:endParaRPr lang="en-US" sz="1800" dirty="0"/>
          </a:p>
          <a:p>
            <a:pPr lvl="0" indent="-254000">
              <a:lnSpc>
                <a:spcPct val="100000"/>
              </a:lnSpc>
              <a:spcBef>
                <a:spcPts val="0"/>
              </a:spcBef>
              <a:spcAft>
                <a:spcPts val="0"/>
              </a:spcAft>
            </a:pPr>
            <a:r>
              <a:rPr lang="en" sz="1800" dirty="0"/>
              <a:t>Do background </a:t>
            </a:r>
            <a:r>
              <a:rPr lang="en" sz="1800" dirty="0" smtClean="0"/>
              <a:t>reading</a:t>
            </a:r>
            <a:r>
              <a:rPr lang="en-US" sz="1800" dirty="0" smtClean="0"/>
              <a:t> (see the ‘course reading list’ page)</a:t>
            </a:r>
            <a:endParaRPr lang="en-US" sz="1800" dirty="0"/>
          </a:p>
          <a:p>
            <a:pPr marL="0" marR="0" lvl="0" indent="0" algn="l" rtl="0">
              <a:lnSpc>
                <a:spcPct val="100000"/>
              </a:lnSpc>
              <a:spcBef>
                <a:spcPts val="0"/>
              </a:spcBef>
              <a:spcAft>
                <a:spcPts val="0"/>
              </a:spcAft>
              <a:buNone/>
            </a:pPr>
            <a:endParaRPr lang="en-US" sz="1800" dirty="0" smtClean="0"/>
          </a:p>
          <a:p>
            <a:pPr marL="0" marR="0" lvl="0" indent="0" algn="l" rtl="0">
              <a:lnSpc>
                <a:spcPct val="100000"/>
              </a:lnSpc>
              <a:spcBef>
                <a:spcPts val="0"/>
              </a:spcBef>
              <a:spcAft>
                <a:spcPts val="0"/>
              </a:spcAft>
              <a:buNone/>
            </a:pPr>
            <a:r>
              <a:rPr lang="en-US" sz="1800" dirty="0" smtClean="0"/>
              <a:t>During each s</a:t>
            </a:r>
            <a:r>
              <a:rPr lang="en" sz="1800" dirty="0" err="1" smtClean="0"/>
              <a:t>ession</a:t>
            </a:r>
            <a:r>
              <a:rPr lang="en" sz="1800" dirty="0"/>
              <a:t>:</a:t>
            </a:r>
          </a:p>
          <a:p>
            <a:pPr marL="342900" marR="0" lvl="0" indent="-254000" algn="l" rtl="0">
              <a:lnSpc>
                <a:spcPct val="100000"/>
              </a:lnSpc>
              <a:spcBef>
                <a:spcPts val="0"/>
              </a:spcBef>
              <a:spcAft>
                <a:spcPts val="0"/>
              </a:spcAft>
              <a:buClr>
                <a:schemeClr val="dk1"/>
              </a:buClr>
              <a:buSzPct val="100000"/>
              <a:buFont typeface="Arial"/>
              <a:buChar char="•"/>
            </a:pPr>
            <a:r>
              <a:rPr lang="en" sz="1800" dirty="0"/>
              <a:t>One</a:t>
            </a:r>
            <a:r>
              <a:rPr lang="en" sz="1800" b="0" i="0" u="none" strike="noStrike" cap="none" dirty="0">
                <a:solidFill>
                  <a:schemeClr val="dk1"/>
                </a:solidFill>
                <a:latin typeface="Calibri"/>
                <a:ea typeface="Calibri"/>
                <a:cs typeface="Calibri"/>
                <a:sym typeface="Calibri"/>
              </a:rPr>
              <a:t> </a:t>
            </a:r>
            <a:r>
              <a:rPr lang="en" sz="1800" b="0" i="0" u="none" strike="noStrike" cap="none" dirty="0" smtClean="0">
                <a:solidFill>
                  <a:schemeClr val="dk1"/>
                </a:solidFill>
                <a:latin typeface="Calibri"/>
                <a:ea typeface="Calibri"/>
                <a:cs typeface="Calibri"/>
                <a:sym typeface="Calibri"/>
              </a:rPr>
              <a:t>topic</a:t>
            </a:r>
            <a:endParaRPr lang="en-US" sz="1800" b="0" i="0" u="none" strike="noStrike" cap="none" dirty="0" smtClean="0">
              <a:solidFill>
                <a:schemeClr val="dk1"/>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ct val="100000"/>
              <a:buFont typeface="Arial"/>
              <a:buChar char="•"/>
            </a:pPr>
            <a:r>
              <a:rPr lang="en" sz="1800" b="0" i="0" u="none" strike="noStrike" cap="none" dirty="0" smtClean="0">
                <a:solidFill>
                  <a:schemeClr val="dk1"/>
                </a:solidFill>
                <a:latin typeface="Calibri"/>
                <a:ea typeface="Calibri"/>
                <a:cs typeface="Calibri"/>
                <a:sym typeface="Calibri"/>
              </a:rPr>
              <a:t>Learn </a:t>
            </a:r>
            <a:r>
              <a:rPr lang="en-US" sz="1800" b="0" i="0" u="none" strike="noStrike" cap="none" dirty="0" smtClean="0">
                <a:solidFill>
                  <a:schemeClr val="dk1"/>
                </a:solidFill>
                <a:latin typeface="Calibri"/>
                <a:ea typeface="Calibri"/>
                <a:cs typeface="Calibri"/>
                <a:sym typeface="Calibri"/>
              </a:rPr>
              <a:t>5-7</a:t>
            </a:r>
            <a:r>
              <a:rPr lang="en" sz="1800" b="0" i="0" u="none" strike="noStrike" cap="none" dirty="0" smtClean="0">
                <a:solidFill>
                  <a:schemeClr val="dk1"/>
                </a:solidFill>
                <a:latin typeface="Calibri"/>
                <a:ea typeface="Calibri"/>
                <a:cs typeface="Calibri"/>
                <a:sym typeface="Calibri"/>
              </a:rPr>
              <a:t> </a:t>
            </a:r>
            <a:r>
              <a:rPr lang="en" sz="1800" b="0" i="0" u="none" strike="noStrike" cap="none" dirty="0">
                <a:solidFill>
                  <a:schemeClr val="dk1"/>
                </a:solidFill>
                <a:latin typeface="Calibri"/>
                <a:ea typeface="Calibri"/>
                <a:cs typeface="Calibri"/>
                <a:sym typeface="Calibri"/>
              </a:rPr>
              <a:t>concepts related to that </a:t>
            </a:r>
            <a:r>
              <a:rPr lang="en" sz="1800" b="0" i="0" u="none" strike="noStrike" cap="none" dirty="0" smtClean="0">
                <a:solidFill>
                  <a:schemeClr val="dk1"/>
                </a:solidFill>
                <a:latin typeface="Calibri"/>
                <a:ea typeface="Calibri"/>
                <a:cs typeface="Calibri"/>
                <a:sym typeface="Calibri"/>
              </a:rPr>
              <a:t>topic</a:t>
            </a:r>
            <a:endParaRPr lang="en-US" sz="1800" b="0" i="0" u="none" strike="noStrike" cap="none" dirty="0" smtClean="0">
              <a:solidFill>
                <a:schemeClr val="dk1"/>
              </a:solidFill>
              <a:latin typeface="Calibri"/>
              <a:ea typeface="Calibri"/>
              <a:cs typeface="Calibri"/>
              <a:sym typeface="Calibri"/>
            </a:endParaRPr>
          </a:p>
          <a:p>
            <a:pPr marL="342900" marR="0" lvl="0" indent="-254000" algn="l" rtl="0">
              <a:lnSpc>
                <a:spcPct val="100000"/>
              </a:lnSpc>
              <a:spcBef>
                <a:spcPts val="0"/>
              </a:spcBef>
              <a:spcAft>
                <a:spcPts val="0"/>
              </a:spcAft>
              <a:buClr>
                <a:schemeClr val="dk1"/>
              </a:buClr>
              <a:buSzPct val="100000"/>
              <a:buFont typeface="Arial"/>
              <a:buChar char="•"/>
            </a:pPr>
            <a:r>
              <a:rPr lang="en" sz="1800" b="0" i="0" u="none" strike="noStrike" cap="none" dirty="0" smtClean="0">
                <a:solidFill>
                  <a:schemeClr val="dk1"/>
                </a:solidFill>
                <a:latin typeface="Calibri"/>
                <a:ea typeface="Calibri"/>
                <a:cs typeface="Calibri"/>
                <a:sym typeface="Calibri"/>
              </a:rPr>
              <a:t>Try </a:t>
            </a:r>
            <a:r>
              <a:rPr lang="en" sz="1800" b="0" i="0" u="none" strike="noStrike" cap="none" dirty="0">
                <a:solidFill>
                  <a:schemeClr val="dk1"/>
                </a:solidFill>
                <a:latin typeface="Calibri"/>
                <a:ea typeface="Calibri"/>
                <a:cs typeface="Calibri"/>
                <a:sym typeface="Calibri"/>
              </a:rPr>
              <a:t>apps</a:t>
            </a:r>
            <a:r>
              <a:rPr lang="en" sz="1800" dirty="0"/>
              <a:t> or</a:t>
            </a:r>
            <a:r>
              <a:rPr lang="en" sz="1800" b="0" i="0" u="none" strike="noStrike" cap="none" dirty="0">
                <a:solidFill>
                  <a:schemeClr val="dk1"/>
                </a:solidFill>
                <a:latin typeface="Calibri"/>
                <a:ea typeface="Calibri"/>
                <a:cs typeface="Calibri"/>
                <a:sym typeface="Calibri"/>
              </a:rPr>
              <a:t> code related to that topic</a:t>
            </a:r>
          </a:p>
          <a:p>
            <a:pPr marL="342900" marR="0" lvl="0" indent="-254000" algn="l" rtl="0">
              <a:lnSpc>
                <a:spcPct val="100000"/>
              </a:lnSpc>
              <a:spcBef>
                <a:spcPts val="0"/>
              </a:spcBef>
              <a:spcAft>
                <a:spcPts val="0"/>
              </a:spcAft>
              <a:buClr>
                <a:schemeClr val="dk1"/>
              </a:buClr>
              <a:buSzPct val="100000"/>
              <a:buFont typeface="Arial"/>
              <a:buChar char="•"/>
            </a:pPr>
            <a:endParaRPr lang="en-US" sz="1800" dirty="0"/>
          </a:p>
          <a:p>
            <a:pPr marL="88900" marR="0" lvl="0" indent="0" algn="l" rtl="0">
              <a:lnSpc>
                <a:spcPct val="100000"/>
              </a:lnSpc>
              <a:spcBef>
                <a:spcPts val="0"/>
              </a:spcBef>
              <a:spcAft>
                <a:spcPts val="0"/>
              </a:spcAft>
              <a:buClr>
                <a:schemeClr val="dk1"/>
              </a:buClr>
              <a:buSzPct val="100000"/>
              <a:buNone/>
            </a:pPr>
            <a:r>
              <a:rPr lang="en-US" sz="1800" dirty="0" smtClean="0"/>
              <a:t>After each session:</a:t>
            </a:r>
          </a:p>
          <a:p>
            <a:pPr marL="342900" marR="0" lvl="0" indent="-254000" algn="l" rtl="0">
              <a:lnSpc>
                <a:spcPct val="100000"/>
              </a:lnSpc>
              <a:spcBef>
                <a:spcPts val="0"/>
              </a:spcBef>
              <a:spcAft>
                <a:spcPts val="0"/>
              </a:spcAft>
              <a:buClr>
                <a:schemeClr val="dk1"/>
              </a:buClr>
              <a:buSzPct val="100000"/>
              <a:buFont typeface="Arial"/>
              <a:buChar char="•"/>
            </a:pPr>
            <a:r>
              <a:rPr lang="en-US" sz="1800" dirty="0" smtClean="0"/>
              <a:t>Try the code in that session’s notebooks</a:t>
            </a:r>
          </a:p>
          <a:p>
            <a:pPr marL="342900" marR="0" lvl="0" indent="-254000" algn="l" rtl="0">
              <a:lnSpc>
                <a:spcPct val="100000"/>
              </a:lnSpc>
              <a:spcBef>
                <a:spcPts val="0"/>
              </a:spcBef>
              <a:spcAft>
                <a:spcPts val="0"/>
              </a:spcAft>
              <a:buClr>
                <a:schemeClr val="dk1"/>
              </a:buClr>
              <a:buSzPct val="100000"/>
              <a:buFont typeface="Arial"/>
              <a:buChar char="•"/>
            </a:pPr>
            <a:endParaRPr lang="en" sz="180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prstGeom prst="rect">
            <a:avLst/>
          </a:prstGeom>
        </p:spPr>
        <p:txBody>
          <a:bodyPr lIns="91425" tIns="91425" rIns="91425" bIns="91425" anchor="t" anchorCtr="0">
            <a:noAutofit/>
          </a:bodyPr>
          <a:lstStyle/>
          <a:p>
            <a:pPr lvl="0" algn="ctr" rtl="0">
              <a:spcBef>
                <a:spcPts val="0"/>
              </a:spcBef>
              <a:buNone/>
            </a:pPr>
            <a:r>
              <a:rPr lang="en" dirty="0" err="1"/>
              <a:t>DrivenData</a:t>
            </a:r>
            <a:r>
              <a:rPr lang="en" dirty="0"/>
              <a:t> competition guidelines</a:t>
            </a:r>
          </a:p>
        </p:txBody>
      </p:sp>
      <p:sp>
        <p:nvSpPr>
          <p:cNvPr id="247" name="Shape 247"/>
          <p:cNvSpPr txBox="1">
            <a:spLocks noGrp="1"/>
          </p:cNvSpPr>
          <p:nvPr>
            <p:ph type="body" idx="1"/>
          </p:nvPr>
        </p:nvSpPr>
        <p:spPr>
          <a:xfrm>
            <a:off x="311700" y="823291"/>
            <a:ext cx="8520599" cy="3416400"/>
          </a:xfrm>
          <a:prstGeom prst="rect">
            <a:avLst/>
          </a:prstGeom>
        </p:spPr>
        <p:txBody>
          <a:bodyPr lIns="91425" tIns="91425" rIns="91425" bIns="91425" anchor="t" anchorCtr="0">
            <a:noAutofit/>
          </a:bodyPr>
          <a:lstStyle/>
          <a:p>
            <a:pPr>
              <a:lnSpc>
                <a:spcPct val="150000"/>
              </a:lnSpc>
              <a:buFont typeface="Wingdings" charset="2"/>
              <a:buChar char="q"/>
            </a:pPr>
            <a:r>
              <a:rPr lang="en" b="1" dirty="0"/>
              <a:t>Impact:</a:t>
            </a:r>
            <a:r>
              <a:rPr lang="en" dirty="0"/>
              <a:t> “… clear win for the </a:t>
            </a:r>
            <a:r>
              <a:rPr lang="en" dirty="0" err="1"/>
              <a:t>organisation</a:t>
            </a:r>
            <a:r>
              <a:rPr lang="en" dirty="0"/>
              <a:t> in terms of effective planning, resources saved or people served… good story around how they generate social impact…”</a:t>
            </a:r>
          </a:p>
          <a:p>
            <a:pPr>
              <a:lnSpc>
                <a:spcPct val="150000"/>
              </a:lnSpc>
              <a:buFont typeface="Wingdings" charset="2"/>
              <a:buChar char="q"/>
            </a:pPr>
            <a:r>
              <a:rPr lang="en" b="1" dirty="0"/>
              <a:t>Challenge:</a:t>
            </a:r>
            <a:r>
              <a:rPr lang="en" dirty="0"/>
              <a:t> “… challenging enough for a rich competition…”</a:t>
            </a:r>
          </a:p>
          <a:p>
            <a:pPr>
              <a:lnSpc>
                <a:spcPct val="150000"/>
              </a:lnSpc>
              <a:buFont typeface="Wingdings" charset="2"/>
              <a:buChar char="q"/>
            </a:pPr>
            <a:r>
              <a:rPr lang="en" b="1" dirty="0"/>
              <a:t>Feasibility:</a:t>
            </a:r>
            <a:r>
              <a:rPr lang="en" dirty="0"/>
              <a:t> “….the right kind of data to answer the question at hand… does it have enough signal to be useful?...”</a:t>
            </a:r>
          </a:p>
          <a:p>
            <a:pPr>
              <a:lnSpc>
                <a:spcPct val="150000"/>
              </a:lnSpc>
              <a:buFont typeface="Wingdings" charset="2"/>
              <a:buChar char="q"/>
            </a:pPr>
            <a:r>
              <a:rPr lang="en" b="1" dirty="0"/>
              <a:t>Privacy: </a:t>
            </a:r>
            <a:r>
              <a:rPr lang="en" dirty="0"/>
              <a:t>“… can answer this question while protecting the privacy of individuals in the dataset and the operational privacy of an </a:t>
            </a:r>
            <a:r>
              <a:rPr lang="en" dirty="0" err="1"/>
              <a:t>organisation</a:t>
            </a:r>
            <a:r>
              <a:rPr lang="en" dirty="0"/>
              <a: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296709" y="0"/>
            <a:ext cx="8520599" cy="572699"/>
          </a:xfrm>
          <a:prstGeom prst="rect">
            <a:avLst/>
          </a:prstGeom>
        </p:spPr>
        <p:txBody>
          <a:bodyPr lIns="91425" tIns="91425" rIns="91425" bIns="91425" anchor="t" anchorCtr="0">
            <a:noAutofit/>
          </a:bodyPr>
          <a:lstStyle/>
          <a:p>
            <a:pPr lvl="0" algn="ctr" rtl="0">
              <a:spcBef>
                <a:spcPts val="0"/>
              </a:spcBef>
              <a:buNone/>
            </a:pPr>
            <a:r>
              <a:rPr lang="en"/>
              <a:t>Design your project</a:t>
            </a:r>
          </a:p>
        </p:txBody>
      </p:sp>
      <p:sp>
        <p:nvSpPr>
          <p:cNvPr id="258" name="Shape 25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571500" indent="-342900">
              <a:buClr>
                <a:schemeClr val="tx1"/>
              </a:buClr>
              <a:buFont typeface="Wingdings" charset="2"/>
              <a:buChar char="q"/>
            </a:pPr>
            <a:r>
              <a:rPr lang="en" sz="2800" b="1" dirty="0"/>
              <a:t>Context</a:t>
            </a:r>
            <a:r>
              <a:rPr lang="en" sz="2800" dirty="0"/>
              <a:t>: who needs this work, and what are they doing it for? </a:t>
            </a:r>
          </a:p>
          <a:p>
            <a:pPr marL="571500" indent="-342900">
              <a:buClr>
                <a:schemeClr val="tx1"/>
              </a:buClr>
              <a:buFont typeface="Wingdings" charset="2"/>
              <a:buChar char="q"/>
            </a:pPr>
            <a:r>
              <a:rPr lang="en" sz="2800" b="1" dirty="0"/>
              <a:t>Needs</a:t>
            </a:r>
            <a:r>
              <a:rPr lang="en" sz="2800" dirty="0"/>
              <a:t>: what are you trying to fix</a:t>
            </a:r>
          </a:p>
          <a:p>
            <a:pPr marL="571500" indent="-342900">
              <a:buClr>
                <a:schemeClr val="tx1"/>
              </a:buClr>
              <a:buFont typeface="Wingdings" charset="2"/>
              <a:buChar char="q"/>
            </a:pPr>
            <a:r>
              <a:rPr lang="en" sz="2800" b="1" dirty="0"/>
              <a:t>Vision</a:t>
            </a:r>
            <a:r>
              <a:rPr lang="en" sz="2800" dirty="0"/>
              <a:t>: what do you expect your final result to look like?</a:t>
            </a:r>
          </a:p>
          <a:p>
            <a:pPr marL="571500" indent="-342900">
              <a:buClr>
                <a:schemeClr val="tx1"/>
              </a:buClr>
              <a:buFont typeface="Wingdings" charset="2"/>
              <a:buChar char="q"/>
            </a:pPr>
            <a:r>
              <a:rPr lang="en" sz="2800" b="1" dirty="0"/>
              <a:t>Outcome</a:t>
            </a:r>
            <a:r>
              <a:rPr lang="en" sz="2800" dirty="0"/>
              <a:t>: how do you get your results to the people who need them? What happens next?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prstGeom prst="rect">
            <a:avLst/>
          </a:prstGeom>
        </p:spPr>
        <p:txBody>
          <a:bodyPr lIns="91425" tIns="91425" rIns="91425" bIns="91425" anchor="t" anchorCtr="0">
            <a:noAutofit/>
          </a:bodyPr>
          <a:lstStyle/>
          <a:p>
            <a:pPr lvl="0" algn="ctr" rtl="0">
              <a:spcBef>
                <a:spcPts val="0"/>
              </a:spcBef>
              <a:buNone/>
            </a:pPr>
            <a:r>
              <a:rPr lang="en"/>
              <a:t>Design your questions</a:t>
            </a:r>
          </a:p>
        </p:txBody>
      </p:sp>
      <p:sp>
        <p:nvSpPr>
          <p:cNvPr id="264" name="Shape 264"/>
          <p:cNvSpPr txBox="1">
            <a:spLocks noGrp="1"/>
          </p:cNvSpPr>
          <p:nvPr>
            <p:ph type="body" idx="1"/>
          </p:nvPr>
        </p:nvSpPr>
        <p:spPr>
          <a:xfrm>
            <a:off x="311700" y="1152475"/>
            <a:ext cx="8520599" cy="3416400"/>
          </a:xfrm>
          <a:prstGeom prst="rect">
            <a:avLst/>
          </a:prstGeom>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457200" lvl="0" indent="-381000" rtl="0">
              <a:spcBef>
                <a:spcPts val="0"/>
              </a:spcBef>
              <a:buClr>
                <a:srgbClr val="FFFFFF"/>
              </a:buClr>
              <a:buSzPct val="100000"/>
            </a:pPr>
            <a:r>
              <a:rPr lang="en" sz="2400"/>
              <a:t>Is the question concrete enough?</a:t>
            </a:r>
          </a:p>
          <a:p>
            <a:pPr marL="457200" lvl="0" indent="-381000" rtl="0">
              <a:lnSpc>
                <a:spcPct val="100000"/>
              </a:lnSpc>
              <a:spcBef>
                <a:spcPts val="1400"/>
              </a:spcBef>
              <a:spcAft>
                <a:spcPts val="0"/>
              </a:spcAft>
              <a:buClr>
                <a:srgbClr val="FFFFFF"/>
              </a:buClr>
              <a:buSzPct val="100000"/>
            </a:pPr>
            <a:r>
              <a:rPr lang="en" sz="2400"/>
              <a:t>Can you translate the question into an experiment? </a:t>
            </a:r>
          </a:p>
          <a:p>
            <a:pPr marL="457200" lvl="0" indent="-381000" rtl="0">
              <a:spcBef>
                <a:spcPts val="0"/>
              </a:spcBef>
              <a:buClr>
                <a:srgbClr val="FFFFFF"/>
              </a:buClr>
              <a:buSzPct val="100000"/>
            </a:pPr>
            <a:r>
              <a:rPr lang="en" sz="2400"/>
              <a:t>Is it actionable?</a:t>
            </a:r>
          </a:p>
          <a:p>
            <a:pPr marL="457200" lvl="0" indent="-381000" rtl="0">
              <a:lnSpc>
                <a:spcPct val="100000"/>
              </a:lnSpc>
              <a:spcBef>
                <a:spcPts val="1400"/>
              </a:spcBef>
              <a:spcAft>
                <a:spcPts val="0"/>
              </a:spcAft>
              <a:buClr>
                <a:srgbClr val="FFFFFF"/>
              </a:buClr>
              <a:buSzPct val="100000"/>
            </a:pPr>
            <a:r>
              <a:rPr lang="en" sz="2400"/>
              <a:t>What actions will be taken given the answer?</a:t>
            </a:r>
          </a:p>
          <a:p>
            <a:pPr marL="457200" lvl="0" indent="-381000" rtl="0">
              <a:lnSpc>
                <a:spcPct val="100000"/>
              </a:lnSpc>
              <a:spcBef>
                <a:spcPts val="1400"/>
              </a:spcBef>
              <a:spcAft>
                <a:spcPts val="0"/>
              </a:spcAft>
              <a:buClr>
                <a:srgbClr val="FFFFFF"/>
              </a:buClr>
              <a:buSzPct val="100000"/>
            </a:pPr>
            <a:r>
              <a:rPr lang="en" sz="2400"/>
              <a:t>What data is needed to do the analysis? </a:t>
            </a:r>
          </a:p>
          <a:p>
            <a:pPr lvl="0" rtl="0">
              <a:spcBef>
                <a:spcPts val="0"/>
              </a:spcBef>
              <a:buNone/>
            </a:pPr>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Data Science Ethics</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prstGeom prst="rect">
            <a:avLst/>
          </a:prstGeom>
        </p:spPr>
        <p:txBody>
          <a:bodyPr lIns="91425" tIns="91425" rIns="91425" bIns="91425" anchor="t" anchorCtr="0">
            <a:noAutofit/>
          </a:bodyPr>
          <a:lstStyle/>
          <a:p>
            <a:pPr lvl="0" algn="ctr" rtl="0">
              <a:spcBef>
                <a:spcPts val="0"/>
              </a:spcBef>
              <a:buNone/>
            </a:pPr>
            <a:r>
              <a:rPr lang="en"/>
              <a:t>Data Risk and Ethics</a:t>
            </a:r>
          </a:p>
        </p:txBody>
      </p:sp>
      <p:sp>
        <p:nvSpPr>
          <p:cNvPr id="275" name="Shape 27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en"/>
              <a:t>You’re responsible for your data outputs</a:t>
            </a:r>
          </a:p>
          <a:p>
            <a:pPr marL="457200" lvl="0" indent="-228600" rtl="0">
              <a:spcBef>
                <a:spcPts val="0"/>
              </a:spcBef>
              <a:buClr>
                <a:srgbClr val="FFFFFF"/>
              </a:buClr>
            </a:pPr>
            <a:r>
              <a:rPr lang="en" dirty="0"/>
              <a:t>Could your outputs increase risk to anyone?</a:t>
            </a:r>
          </a:p>
          <a:p>
            <a:pPr marL="457200" lvl="0" indent="-228600" rtl="0">
              <a:spcBef>
                <a:spcPts val="0"/>
              </a:spcBef>
              <a:buClr>
                <a:srgbClr val="FFFFFF"/>
              </a:buClr>
            </a:pPr>
            <a:r>
              <a:rPr lang="en" dirty="0"/>
              <a:t>How will you respect privacy and security?</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296710" y="0"/>
            <a:ext cx="8520599" cy="572699"/>
          </a:xfrm>
          <a:prstGeom prst="rect">
            <a:avLst/>
          </a:prstGeom>
        </p:spPr>
        <p:txBody>
          <a:bodyPr lIns="91425" tIns="91425" rIns="91425" bIns="91425" anchor="t" anchorCtr="0">
            <a:noAutofit/>
          </a:bodyPr>
          <a:lstStyle/>
          <a:p>
            <a:pPr lvl="0" algn="ctr" rtl="0">
              <a:spcBef>
                <a:spcPts val="0"/>
              </a:spcBef>
              <a:buNone/>
            </a:pPr>
            <a:r>
              <a:rPr lang="en"/>
              <a:t>Data Risk</a:t>
            </a:r>
          </a:p>
        </p:txBody>
      </p:sp>
      <p:sp>
        <p:nvSpPr>
          <p:cNvPr id="281" name="Shape 28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en" dirty="0"/>
              <a:t>Risk: “The probability of something happening multiplied by the resulting cost or benefit if it does”</a:t>
            </a:r>
          </a:p>
          <a:p>
            <a:pPr marL="457200" lvl="0" indent="-228600" rtl="0">
              <a:spcBef>
                <a:spcPts val="0"/>
              </a:spcBef>
              <a:buClr>
                <a:srgbClr val="FFFFFF"/>
              </a:buClr>
            </a:pPr>
            <a:r>
              <a:rPr lang="en" dirty="0"/>
              <a:t>Risk of: physical, legal, reputational, privacy harm</a:t>
            </a:r>
          </a:p>
          <a:p>
            <a:pPr marL="457200" lvl="0" indent="-228600" rtl="0">
              <a:spcBef>
                <a:spcPts val="0"/>
              </a:spcBef>
              <a:buClr>
                <a:srgbClr val="FFFFFF"/>
              </a:buClr>
            </a:pPr>
            <a:r>
              <a:rPr lang="en" dirty="0"/>
              <a:t>Likelihood (e.g. low, medium, high)</a:t>
            </a:r>
          </a:p>
          <a:p>
            <a:pPr marL="457200" lvl="0" indent="-228600" rtl="0">
              <a:spcBef>
                <a:spcPts val="0"/>
              </a:spcBef>
              <a:buClr>
                <a:srgbClr val="FFFFFF"/>
              </a:buClr>
            </a:pPr>
            <a:r>
              <a:rPr lang="en" dirty="0"/>
              <a:t>Risk to: data subjects, collectors, processors, releasers, users</a:t>
            </a:r>
          </a:p>
          <a:p>
            <a:pPr lvl="0" rtl="0">
              <a:spcBef>
                <a:spcPts val="0"/>
              </a:spcBef>
              <a:buNone/>
            </a:pPr>
            <a:endParaRPr dirty="0"/>
          </a:p>
          <a:p>
            <a:pPr lvl="0" rtl="0">
              <a:spcBef>
                <a:spcPts val="0"/>
              </a:spcBef>
              <a:buNone/>
            </a:pPr>
            <a:endParaRPr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0" y="0"/>
            <a:ext cx="9144000" cy="572699"/>
          </a:xfrm>
          <a:prstGeom prst="rect">
            <a:avLst/>
          </a:prstGeom>
        </p:spPr>
        <p:txBody>
          <a:bodyPr lIns="91425" tIns="91425" rIns="91425" bIns="91425" anchor="t" anchorCtr="0">
            <a:noAutofit/>
          </a:bodyPr>
          <a:lstStyle/>
          <a:p>
            <a:pPr lvl="0" algn="ctr" rtl="0">
              <a:spcBef>
                <a:spcPts val="0"/>
              </a:spcBef>
              <a:buNone/>
            </a:pPr>
            <a:r>
              <a:rPr lang="en"/>
              <a:t>PII: Personally Identifiable Information</a:t>
            </a:r>
          </a:p>
        </p:txBody>
      </p:sp>
      <p:sp>
        <p:nvSpPr>
          <p:cNvPr id="287" name="Shape 28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20000"/>
              </a:lnSpc>
              <a:spcBef>
                <a:spcPts val="2400"/>
              </a:spcBef>
              <a:spcAft>
                <a:spcPts val="0"/>
              </a:spcAft>
              <a:buNone/>
            </a:pPr>
            <a:r>
              <a:rPr lang="en" b="1">
                <a:latin typeface="Arial"/>
                <a:ea typeface="Arial"/>
                <a:cs typeface="Arial"/>
                <a:sym typeface="Arial"/>
              </a:rPr>
              <a:t>“Personally identifiable information</a:t>
            </a:r>
            <a:r>
              <a:rPr lang="en">
                <a:latin typeface="Arial"/>
                <a:ea typeface="Arial"/>
                <a:cs typeface="Arial"/>
                <a:sym typeface="Arial"/>
              </a:rPr>
              <a:t> (</a:t>
            </a:r>
            <a:r>
              <a:rPr lang="en" b="1">
                <a:latin typeface="Arial"/>
                <a:ea typeface="Arial"/>
                <a:cs typeface="Arial"/>
                <a:sym typeface="Arial"/>
              </a:rPr>
              <a:t>PII</a:t>
            </a:r>
            <a:r>
              <a:rPr lang="en">
                <a:latin typeface="Arial"/>
                <a:ea typeface="Arial"/>
                <a:cs typeface="Arial"/>
                <a:sym typeface="Arial"/>
              </a:rPr>
              <a:t>) is any data that could potentially identify a specific individual. </a:t>
            </a:r>
            <a:r>
              <a:rPr lang="en" dirty="0">
                <a:latin typeface="Arial"/>
                <a:ea typeface="Arial"/>
                <a:cs typeface="Arial"/>
                <a:sym typeface="Arial"/>
              </a:rPr>
              <a:t>Any information that can be used to distinguish one person from another and can be used for de-anonymizing anonymous data can be considered </a:t>
            </a:r>
            <a:r>
              <a:rPr lang="en" b="1" dirty="0">
                <a:latin typeface="Arial"/>
                <a:ea typeface="Arial"/>
                <a:cs typeface="Arial"/>
                <a:sym typeface="Arial"/>
              </a:rPr>
              <a:t>PII</a:t>
            </a:r>
            <a:r>
              <a:rPr lang="en" dirty="0">
                <a:latin typeface="Arial"/>
                <a:ea typeface="Arial"/>
                <a:cs typeface="Arial"/>
                <a:sym typeface="Arial"/>
              </a:rPr>
              <a:t>.”</a:t>
            </a:r>
          </a:p>
          <a:p>
            <a:pPr lvl="0" rtl="0">
              <a:spcBef>
                <a:spcPts val="0"/>
              </a:spcBef>
              <a:buNone/>
            </a:pPr>
            <a:endParaRPr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PII Red Flags</a:t>
            </a:r>
          </a:p>
        </p:txBody>
      </p:sp>
      <p:sp>
        <p:nvSpPr>
          <p:cNvPr id="293" name="Shape 293"/>
          <p:cNvSpPr txBox="1">
            <a:spLocks noGrp="1"/>
          </p:cNvSpPr>
          <p:nvPr>
            <p:ph type="body" idx="1"/>
          </p:nvPr>
        </p:nvSpPr>
        <p:spPr>
          <a:xfrm>
            <a:off x="293412" y="823291"/>
            <a:ext cx="8520599" cy="3416400"/>
          </a:xfrm>
          <a:prstGeom prst="rect">
            <a:avLst/>
          </a:prstGeom>
        </p:spPr>
        <p:txBody>
          <a:bodyPr lIns="91425" tIns="91425" rIns="91425" bIns="91425" anchor="t" anchorCtr="0">
            <a:noAutofit/>
          </a:bodyPr>
          <a:lstStyle/>
          <a:p>
            <a:pPr marL="457200" lvl="0" indent="-228600" rtl="0">
              <a:lnSpc>
                <a:spcPct val="100000"/>
              </a:lnSpc>
              <a:spcAft>
                <a:spcPts val="0"/>
              </a:spcAft>
              <a:buClr>
                <a:srgbClr val="FFFFFF"/>
              </a:buClr>
            </a:pPr>
            <a:r>
              <a:rPr lang="en"/>
              <a:t>Names, addresses, phone numbers</a:t>
            </a:r>
          </a:p>
          <a:p>
            <a:pPr marL="457200" lvl="0" indent="-228600" rtl="0">
              <a:lnSpc>
                <a:spcPct val="100000"/>
              </a:lnSpc>
              <a:spcAft>
                <a:spcPts val="0"/>
              </a:spcAft>
              <a:buClr>
                <a:srgbClr val="FFFFFF"/>
              </a:buClr>
            </a:pPr>
            <a:r>
              <a:rPr lang="en" dirty="0"/>
              <a:t>Locations: </a:t>
            </a:r>
            <a:r>
              <a:rPr lang="en" dirty="0" err="1"/>
              <a:t>lat</a:t>
            </a:r>
            <a:r>
              <a:rPr lang="en" dirty="0"/>
              <a:t>/long, GIS traces, locality (e.g. home + work as an identifier)</a:t>
            </a:r>
          </a:p>
          <a:p>
            <a:pPr marL="457200" lvl="0" indent="-228600" rtl="0">
              <a:lnSpc>
                <a:spcPct val="100000"/>
              </a:lnSpc>
              <a:spcAft>
                <a:spcPts val="0"/>
              </a:spcAft>
              <a:buClr>
                <a:srgbClr val="FFFFFF"/>
              </a:buClr>
            </a:pPr>
            <a:r>
              <a:rPr lang="en" dirty="0"/>
              <a:t>Members of small populations</a:t>
            </a:r>
          </a:p>
          <a:p>
            <a:pPr marL="457200" lvl="0" indent="-228600" rtl="0">
              <a:lnSpc>
                <a:spcPct val="100000"/>
              </a:lnSpc>
              <a:spcAft>
                <a:spcPts val="0"/>
              </a:spcAft>
              <a:buClr>
                <a:srgbClr val="FFFFFF"/>
              </a:buClr>
            </a:pPr>
            <a:r>
              <a:rPr lang="en" dirty="0"/>
              <a:t>Untranslated text</a:t>
            </a:r>
          </a:p>
          <a:p>
            <a:pPr marL="457200" lvl="0" indent="-228600" rtl="0">
              <a:lnSpc>
                <a:spcPct val="100000"/>
              </a:lnSpc>
              <a:spcAft>
                <a:spcPts val="0"/>
              </a:spcAft>
              <a:buClr>
                <a:srgbClr val="FFFFFF"/>
              </a:buClr>
            </a:pPr>
            <a:r>
              <a:rPr lang="en" dirty="0"/>
              <a:t>Codes (e.g. “41”)</a:t>
            </a:r>
          </a:p>
          <a:p>
            <a:pPr marL="457200" lvl="0" indent="-228600" rtl="0">
              <a:lnSpc>
                <a:spcPct val="100000"/>
              </a:lnSpc>
              <a:spcAft>
                <a:spcPts val="0"/>
              </a:spcAft>
              <a:buClr>
                <a:srgbClr val="FFFFFF"/>
              </a:buClr>
            </a:pPr>
            <a:r>
              <a:rPr lang="en" dirty="0"/>
              <a:t>Slang terms</a:t>
            </a:r>
          </a:p>
          <a:p>
            <a:pPr marL="457200" lvl="0" indent="-228600" rtl="0">
              <a:lnSpc>
                <a:spcPct val="100000"/>
              </a:lnSpc>
              <a:spcAft>
                <a:spcPts val="0"/>
              </a:spcAft>
              <a:buClr>
                <a:srgbClr val="FFFFFF"/>
              </a:buClr>
            </a:pPr>
            <a:r>
              <a:rPr lang="en" dirty="0"/>
              <a:t>Can be combined with other datasets to produce PII</a:t>
            </a:r>
          </a:p>
          <a:p>
            <a:pPr lvl="0" rtl="0">
              <a:lnSpc>
                <a:spcPct val="100000"/>
              </a:lnSpc>
              <a:buNone/>
            </a:pPr>
            <a:endParaRPr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Exercises</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3-minute exercise: Ask interesting questions</a:t>
            </a:r>
          </a:p>
        </p:txBody>
      </p:sp>
      <p:sp>
        <p:nvSpPr>
          <p:cNvPr id="304" name="Shape 30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1400"/>
              </a:spcBef>
              <a:spcAft>
                <a:spcPts val="0"/>
              </a:spcAft>
              <a:buNone/>
            </a:pPr>
            <a:r>
              <a:rPr lang="en" dirty="0"/>
              <a:t>Either your own questions:</a:t>
            </a:r>
          </a:p>
          <a:p>
            <a:pPr marL="514350" lvl="0" indent="-285750" rtl="0">
              <a:lnSpc>
                <a:spcPct val="100000"/>
              </a:lnSpc>
              <a:spcBef>
                <a:spcPts val="1400"/>
              </a:spcBef>
              <a:spcAft>
                <a:spcPts val="0"/>
              </a:spcAft>
              <a:buClr>
                <a:srgbClr val="FFFFFF"/>
              </a:buClr>
              <a:buFont typeface="Arial" charset="0"/>
              <a:buChar char="•"/>
            </a:pPr>
            <a:r>
              <a:rPr lang="en" dirty="0"/>
              <a:t>Questions that data might help with</a:t>
            </a:r>
          </a:p>
          <a:p>
            <a:pPr marL="514350" lvl="0" indent="-285750" rtl="0">
              <a:lnSpc>
                <a:spcPct val="100000"/>
              </a:lnSpc>
              <a:spcBef>
                <a:spcPts val="0"/>
              </a:spcBef>
              <a:spcAft>
                <a:spcPts val="0"/>
              </a:spcAft>
              <a:buClr>
                <a:srgbClr val="FFFFFF"/>
              </a:buClr>
              <a:buFont typeface="Arial" charset="0"/>
              <a:buChar char="•"/>
            </a:pPr>
            <a:r>
              <a:rPr lang="en" dirty="0"/>
              <a:t>Stories you want to tell with data</a:t>
            </a:r>
          </a:p>
          <a:p>
            <a:pPr marL="514350" lvl="0" indent="-285750" rtl="0">
              <a:lnSpc>
                <a:spcPct val="100000"/>
              </a:lnSpc>
              <a:spcBef>
                <a:spcPts val="1400"/>
              </a:spcBef>
              <a:spcAft>
                <a:spcPts val="0"/>
              </a:spcAft>
              <a:buClr>
                <a:srgbClr val="FFFFFF"/>
              </a:buClr>
              <a:buFont typeface="Arial" charset="0"/>
              <a:buChar char="•"/>
            </a:pPr>
            <a:r>
              <a:rPr lang="en" dirty="0"/>
              <a:t>Datasets you’d like to explore</a:t>
            </a:r>
          </a:p>
          <a:p>
            <a:pPr marL="0" lvl="0" indent="0" rtl="0">
              <a:lnSpc>
                <a:spcPct val="100000"/>
              </a:lnSpc>
              <a:spcBef>
                <a:spcPts val="1400"/>
              </a:spcBef>
              <a:spcAft>
                <a:spcPts val="0"/>
              </a:spcAft>
              <a:buNone/>
            </a:pPr>
            <a:endParaRPr lang="en-US" dirty="0" smtClean="0"/>
          </a:p>
          <a:p>
            <a:pPr marL="0" lvl="0" indent="0" rtl="0">
              <a:lnSpc>
                <a:spcPct val="100000"/>
              </a:lnSpc>
              <a:spcBef>
                <a:spcPts val="1400"/>
              </a:spcBef>
              <a:spcAft>
                <a:spcPts val="0"/>
              </a:spcAft>
              <a:buNone/>
            </a:pPr>
            <a:r>
              <a:rPr lang="en" dirty="0" smtClean="0"/>
              <a:t>Or </a:t>
            </a:r>
            <a:r>
              <a:rPr lang="en" dirty="0"/>
              <a:t>pick an existing question:</a:t>
            </a:r>
          </a:p>
          <a:p>
            <a:pPr marL="514350" lvl="0" indent="-285750" rtl="0">
              <a:lnSpc>
                <a:spcPct val="100000"/>
              </a:lnSpc>
              <a:spcBef>
                <a:spcPts val="1400"/>
              </a:spcBef>
              <a:spcAft>
                <a:spcPts val="0"/>
              </a:spcAft>
              <a:buClr>
                <a:srgbClr val="FFFFFF"/>
              </a:buClr>
              <a:buFont typeface="Arial" charset="0"/>
              <a:buChar char="•"/>
            </a:pPr>
            <a:r>
              <a:rPr lang="en" dirty="0"/>
              <a:t>Competition questions: </a:t>
            </a:r>
            <a:r>
              <a:rPr lang="en" dirty="0" err="1"/>
              <a:t>Kaggle</a:t>
            </a:r>
            <a:r>
              <a:rPr lang="en" dirty="0"/>
              <a:t>, </a:t>
            </a:r>
            <a:r>
              <a:rPr lang="en" dirty="0" err="1"/>
              <a:t>DrivenData</a:t>
            </a:r>
            <a:endParaRPr lang="en" dirty="0"/>
          </a:p>
          <a:p>
            <a:pPr marL="514350" lvl="0" indent="-285750" rtl="0">
              <a:lnSpc>
                <a:spcPct val="100000"/>
              </a:lnSpc>
              <a:spcBef>
                <a:spcPts val="1400"/>
              </a:spcBef>
              <a:spcAft>
                <a:spcPts val="0"/>
              </a:spcAft>
              <a:buClr>
                <a:srgbClr val="FFFFFF"/>
              </a:buClr>
              <a:buFont typeface="Arial" charset="0"/>
              <a:buChar char="•"/>
            </a:pPr>
            <a:r>
              <a:rPr lang="en" dirty="0"/>
              <a:t>A data science project that interested you</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400" dirty="0">
                <a:latin typeface="+mn-lt"/>
              </a:rPr>
              <a:t>Session Topics</a:t>
            </a:r>
          </a:p>
        </p:txBody>
      </p:sp>
      <p:sp>
        <p:nvSpPr>
          <p:cNvPr id="79" name="Shape 79"/>
          <p:cNvSpPr txBox="1">
            <a:spLocks noGrp="1"/>
          </p:cNvSpPr>
          <p:nvPr>
            <p:ph idx="1"/>
          </p:nvPr>
        </p:nvSpPr>
        <p:spPr>
          <a:xfrm>
            <a:off x="274675" y="985100"/>
            <a:ext cx="4060500" cy="396929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Clr>
                <a:schemeClr val="dk1"/>
              </a:buClr>
              <a:buSzPct val="25000"/>
              <a:buFont typeface="Arial"/>
              <a:buNone/>
            </a:pPr>
            <a:r>
              <a:rPr lang="en" sz="2400" b="1" i="0" u="none" strike="noStrike" cap="none" dirty="0">
                <a:solidFill>
                  <a:schemeClr val="dk1"/>
                </a:solidFill>
                <a:latin typeface="Calibri"/>
                <a:ea typeface="Calibri"/>
                <a:cs typeface="Calibri"/>
                <a:sym typeface="Calibri"/>
              </a:rPr>
              <a:t>People</a:t>
            </a:r>
          </a:p>
          <a:p>
            <a:pPr marL="342900" marR="0" lvl="0" indent="-328358" algn="l" rtl="0">
              <a:lnSpc>
                <a:spcPct val="80000"/>
              </a:lnSpc>
              <a:spcBef>
                <a:spcPts val="406"/>
              </a:spcBef>
              <a:spcAft>
                <a:spcPts val="0"/>
              </a:spcAft>
              <a:buClr>
                <a:schemeClr val="dk1"/>
              </a:buClr>
              <a:buSzPct val="100000"/>
              <a:buFont typeface="Arial"/>
              <a:buChar char="•"/>
            </a:pPr>
            <a:r>
              <a:rPr lang="en" sz="1800" dirty="0"/>
              <a:t>Designing a data science project</a:t>
            </a:r>
          </a:p>
          <a:p>
            <a:pPr marL="342900" marR="0" lvl="0" indent="-328358" algn="l" rtl="0">
              <a:lnSpc>
                <a:spcPct val="80000"/>
              </a:lnSpc>
              <a:spcBef>
                <a:spcPts val="406"/>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Communicating results</a:t>
            </a:r>
          </a:p>
          <a:p>
            <a:pPr marL="0" marR="0" lvl="0" indent="0" algn="l" rtl="0">
              <a:lnSpc>
                <a:spcPct val="80000"/>
              </a:lnSpc>
              <a:spcBef>
                <a:spcPts val="406"/>
              </a:spcBef>
              <a:spcAft>
                <a:spcPts val="0"/>
              </a:spcAft>
              <a:buNone/>
            </a:pPr>
            <a:endParaRPr sz="1800" dirty="0"/>
          </a:p>
          <a:p>
            <a:pPr marL="0" marR="0" lvl="0" indent="0" algn="l" rtl="0">
              <a:lnSpc>
                <a:spcPct val="80000"/>
              </a:lnSpc>
              <a:spcBef>
                <a:spcPts val="798"/>
              </a:spcBef>
              <a:spcAft>
                <a:spcPts val="0"/>
              </a:spcAft>
              <a:buClr>
                <a:schemeClr val="dk1"/>
              </a:buClr>
              <a:buSzPct val="25000"/>
              <a:buFont typeface="Arial"/>
              <a:buNone/>
            </a:pPr>
            <a:r>
              <a:rPr lang="en" sz="2400" b="1" i="0" u="none" strike="noStrike" cap="none" dirty="0">
                <a:solidFill>
                  <a:schemeClr val="dk1"/>
                </a:solidFill>
                <a:latin typeface="Calibri"/>
                <a:ea typeface="Calibri"/>
                <a:cs typeface="Calibri"/>
                <a:sym typeface="Calibri"/>
              </a:rPr>
              <a:t>Tools</a:t>
            </a:r>
          </a:p>
          <a:p>
            <a:pPr marL="342900" marR="0" lvl="0" indent="-328358" algn="l" rtl="0">
              <a:lnSpc>
                <a:spcPct val="80000"/>
              </a:lnSpc>
              <a:spcBef>
                <a:spcPts val="406"/>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Python basics</a:t>
            </a:r>
          </a:p>
          <a:p>
            <a:pPr marL="0" marR="0" lvl="0" indent="0" algn="l" rtl="0">
              <a:lnSpc>
                <a:spcPct val="80000"/>
              </a:lnSpc>
              <a:spcBef>
                <a:spcPts val="406"/>
              </a:spcBef>
              <a:spcAft>
                <a:spcPts val="0"/>
              </a:spcAft>
              <a:buNone/>
            </a:pPr>
            <a:endParaRPr sz="1800" dirty="0"/>
          </a:p>
          <a:p>
            <a:pPr marL="0" marR="0" lvl="0" indent="0" algn="l" rtl="0">
              <a:lnSpc>
                <a:spcPct val="80000"/>
              </a:lnSpc>
              <a:spcBef>
                <a:spcPts val="728"/>
              </a:spcBef>
              <a:spcAft>
                <a:spcPts val="0"/>
              </a:spcAft>
              <a:buClr>
                <a:schemeClr val="dk1"/>
              </a:buClr>
              <a:buSzPct val="25000"/>
              <a:buFont typeface="Arial"/>
              <a:buNone/>
            </a:pPr>
            <a:r>
              <a:rPr lang="en" sz="2400" b="1" i="0" u="none" strike="noStrike" cap="none" dirty="0">
                <a:solidFill>
                  <a:schemeClr val="dk1"/>
                </a:solidFill>
                <a:latin typeface="Calibri"/>
                <a:ea typeface="Calibri"/>
                <a:cs typeface="Calibri"/>
                <a:sym typeface="Calibri"/>
              </a:rPr>
              <a:t>Getting Data</a:t>
            </a:r>
          </a:p>
          <a:p>
            <a:pPr marL="342900" marR="0" lvl="0" indent="-328358" algn="l" rtl="0">
              <a:lnSpc>
                <a:spcPct val="80000"/>
              </a:lnSpc>
              <a:spcBef>
                <a:spcPts val="406"/>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Acquiring data</a:t>
            </a:r>
          </a:p>
          <a:p>
            <a:pPr marL="342900" marR="0" lvl="0" indent="-328358" algn="l" rtl="0">
              <a:lnSpc>
                <a:spcPct val="80000"/>
              </a:lnSpc>
              <a:spcBef>
                <a:spcPts val="406"/>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Cleaning and exploring data</a:t>
            </a:r>
          </a:p>
          <a:p>
            <a:pPr marL="342900" marR="0" lvl="0" indent="-342900" algn="l" rtl="0">
              <a:lnSpc>
                <a:spcPct val="80000"/>
              </a:lnSpc>
              <a:spcBef>
                <a:spcPts val="448"/>
              </a:spcBef>
              <a:spcAft>
                <a:spcPts val="0"/>
              </a:spcAft>
              <a:buClr>
                <a:schemeClr val="dk1"/>
              </a:buClr>
              <a:buSzPct val="101818"/>
              <a:buFont typeface="Arial"/>
              <a:buNone/>
            </a:pPr>
            <a:endParaRPr sz="2240" b="0" i="0" u="none" strike="noStrike" cap="none" dirty="0">
              <a:solidFill>
                <a:schemeClr val="dk1"/>
              </a:solidFill>
              <a:latin typeface="Calibri"/>
              <a:ea typeface="Calibri"/>
              <a:cs typeface="Calibri"/>
              <a:sym typeface="Calibri"/>
            </a:endParaRPr>
          </a:p>
          <a:p>
            <a:pPr marL="342900" marR="0" lvl="0" indent="-342900" algn="l" rtl="0">
              <a:lnSpc>
                <a:spcPct val="80000"/>
              </a:lnSpc>
              <a:spcBef>
                <a:spcPts val="448"/>
              </a:spcBef>
              <a:spcAft>
                <a:spcPts val="0"/>
              </a:spcAft>
              <a:buClr>
                <a:schemeClr val="dk1"/>
              </a:buClr>
              <a:buSzPct val="101818"/>
              <a:buFont typeface="Arial"/>
              <a:buNone/>
            </a:pPr>
            <a:endParaRPr sz="2240" b="0" i="0" u="none" strike="noStrike" cap="none" dirty="0">
              <a:solidFill>
                <a:schemeClr val="dk1"/>
              </a:solidFill>
              <a:latin typeface="Calibri"/>
              <a:ea typeface="Calibri"/>
              <a:cs typeface="Calibri"/>
              <a:sym typeface="Calibri"/>
            </a:endParaRPr>
          </a:p>
          <a:p>
            <a:pPr marL="342900" marR="0" lvl="0" indent="-342900" algn="l" rtl="0">
              <a:lnSpc>
                <a:spcPct val="80000"/>
              </a:lnSpc>
              <a:spcBef>
                <a:spcPts val="448"/>
              </a:spcBef>
              <a:buClr>
                <a:schemeClr val="dk1"/>
              </a:buClr>
              <a:buSzPct val="101818"/>
              <a:buFont typeface="Arial"/>
              <a:buNone/>
            </a:pPr>
            <a:endParaRPr sz="2240" b="0" i="0" u="none" strike="noStrike" cap="none" dirty="0">
              <a:solidFill>
                <a:schemeClr val="dk1"/>
              </a:solidFill>
              <a:latin typeface="Calibri"/>
              <a:ea typeface="Calibri"/>
              <a:cs typeface="Calibri"/>
              <a:sym typeface="Calibri"/>
            </a:endParaRPr>
          </a:p>
        </p:txBody>
      </p:sp>
      <p:sp>
        <p:nvSpPr>
          <p:cNvPr id="80" name="Shape 80"/>
          <p:cNvSpPr txBox="1"/>
          <p:nvPr/>
        </p:nvSpPr>
        <p:spPr>
          <a:xfrm>
            <a:off x="4489050" y="1029203"/>
            <a:ext cx="4453500" cy="38810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 sz="2400" b="1" i="0" u="none" strike="noStrike" cap="none" dirty="0">
                <a:solidFill>
                  <a:schemeClr val="dk1"/>
                </a:solidFill>
                <a:latin typeface="Calibri"/>
                <a:ea typeface="Calibri"/>
                <a:cs typeface="Calibri"/>
                <a:sym typeface="Calibri"/>
              </a:rPr>
              <a:t>Special data types</a:t>
            </a:r>
          </a:p>
          <a:p>
            <a:pPr marL="342900" marR="0" lvl="0" indent="-327977" algn="l" rtl="0">
              <a:spcBef>
                <a:spcPts val="407"/>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Handling text data</a:t>
            </a:r>
          </a:p>
          <a:p>
            <a:pPr marL="342900" marR="0" lvl="0" indent="-327977" algn="l" rtl="0">
              <a:spcBef>
                <a:spcPts val="407"/>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Handling geospatial data</a:t>
            </a:r>
          </a:p>
          <a:p>
            <a:pPr marL="342900" marR="0" lvl="0" indent="-327977" algn="l" rtl="0">
              <a:spcBef>
                <a:spcPts val="407"/>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Handling big data</a:t>
            </a:r>
          </a:p>
          <a:p>
            <a:pPr marR="0" lvl="0" algn="l" rtl="0">
              <a:spcBef>
                <a:spcPts val="407"/>
              </a:spcBef>
              <a:spcAft>
                <a:spcPts val="0"/>
              </a:spcAft>
              <a:buNone/>
            </a:pPr>
            <a:endParaRPr sz="1800" dirty="0">
              <a:solidFill>
                <a:schemeClr val="dk1"/>
              </a:solidFill>
              <a:latin typeface="Calibri"/>
              <a:ea typeface="Calibri"/>
              <a:cs typeface="Calibri"/>
              <a:sym typeface="Calibri"/>
            </a:endParaRPr>
          </a:p>
          <a:p>
            <a:pPr marL="0" marR="0" lvl="0" indent="0" algn="l" rtl="0">
              <a:spcBef>
                <a:spcPts val="795"/>
              </a:spcBef>
              <a:spcAft>
                <a:spcPts val="0"/>
              </a:spcAft>
              <a:buClr>
                <a:schemeClr val="dk1"/>
              </a:buClr>
              <a:buSzPct val="25000"/>
              <a:buFont typeface="Arial"/>
              <a:buNone/>
            </a:pPr>
            <a:r>
              <a:rPr lang="en" sz="2400" b="1" i="0" u="none" strike="noStrike" cap="none" dirty="0">
                <a:solidFill>
                  <a:schemeClr val="dk1"/>
                </a:solidFill>
                <a:latin typeface="Calibri"/>
                <a:ea typeface="Calibri"/>
                <a:cs typeface="Calibri"/>
                <a:sym typeface="Calibri"/>
              </a:rPr>
              <a:t>Learning from data</a:t>
            </a:r>
          </a:p>
          <a:p>
            <a:pPr marL="342900" marR="0" lvl="0" indent="-327977" algn="l" rtl="0">
              <a:spcBef>
                <a:spcPts val="407"/>
              </a:spcBef>
              <a:spcAft>
                <a:spcPts val="0"/>
              </a:spcAft>
              <a:buClr>
                <a:schemeClr val="dk1"/>
              </a:buClr>
              <a:buSzPct val="100000"/>
              <a:buFont typeface="Arial"/>
              <a:buChar char="•"/>
            </a:pPr>
            <a:r>
              <a:rPr lang="en-US" sz="1800" b="0" i="0" u="none" strike="noStrike" cap="none" dirty="0" smtClean="0">
                <a:solidFill>
                  <a:schemeClr val="dk1"/>
                </a:solidFill>
                <a:latin typeface="Calibri"/>
                <a:ea typeface="Calibri"/>
                <a:cs typeface="Calibri"/>
                <a:sym typeface="Calibri"/>
              </a:rPr>
              <a:t>Machine learning</a:t>
            </a:r>
            <a:endParaRPr lang="en" sz="1800" b="0" i="0" u="none" strike="noStrike" cap="none" dirty="0">
              <a:solidFill>
                <a:schemeClr val="dk1"/>
              </a:solidFill>
              <a:latin typeface="Calibri"/>
              <a:ea typeface="Calibri"/>
              <a:cs typeface="Calibri"/>
              <a:sym typeface="Calibri"/>
            </a:endParaRPr>
          </a:p>
          <a:p>
            <a:pPr marL="342900" marR="0" lvl="0" indent="-327977" algn="l" rtl="0">
              <a:spcBef>
                <a:spcPts val="407"/>
              </a:spcBef>
              <a:spcAft>
                <a:spcPts val="0"/>
              </a:spcAft>
              <a:buClr>
                <a:schemeClr val="dk1"/>
              </a:buClr>
              <a:buSzPct val="100000"/>
              <a:buFont typeface="Arial"/>
              <a:buChar char="•"/>
            </a:pPr>
            <a:r>
              <a:rPr lang="en" sz="1800" b="0" i="0" u="none" strike="noStrike" cap="none" dirty="0">
                <a:solidFill>
                  <a:schemeClr val="dk1"/>
                </a:solidFill>
                <a:latin typeface="Calibri"/>
                <a:ea typeface="Calibri"/>
                <a:cs typeface="Calibri"/>
                <a:sym typeface="Calibri"/>
              </a:rPr>
              <a:t>Learning relationships from </a:t>
            </a:r>
            <a:r>
              <a:rPr lang="en" sz="1800" b="0" i="0" u="none" strike="noStrike" cap="none" dirty="0" smtClean="0">
                <a:solidFill>
                  <a:schemeClr val="dk1"/>
                </a:solidFill>
                <a:latin typeface="Calibri"/>
                <a:ea typeface="Calibri"/>
                <a:cs typeface="Calibri"/>
                <a:sym typeface="Calibri"/>
              </a:rPr>
              <a:t>data</a:t>
            </a:r>
            <a:endParaRPr sz="2405" b="0" i="0" u="none" strike="noStrike" cap="none" dirty="0">
              <a:solidFill>
                <a:schemeClr val="dk1"/>
              </a:solidFill>
              <a:latin typeface="Calibri"/>
              <a:ea typeface="Calibri"/>
              <a:cs typeface="Calibri"/>
              <a:sym typeface="Calibri"/>
            </a:endParaRPr>
          </a:p>
          <a:p>
            <a:pPr marL="342900" marR="0" lvl="0" indent="-342900" algn="l" rtl="0">
              <a:spcBef>
                <a:spcPts val="407"/>
              </a:spcBef>
              <a:spcAft>
                <a:spcPts val="0"/>
              </a:spcAft>
              <a:buClr>
                <a:schemeClr val="dk1"/>
              </a:buClr>
              <a:buFont typeface="Arial"/>
              <a:buNone/>
            </a:pPr>
            <a:endParaRPr sz="2035" b="0" i="0" u="none" strike="noStrike" cap="none" dirty="0">
              <a:solidFill>
                <a:schemeClr val="dk1"/>
              </a:solidFill>
              <a:latin typeface="Calibri"/>
              <a:ea typeface="Calibri"/>
              <a:cs typeface="Calibri"/>
              <a:sym typeface="Calibri"/>
            </a:endParaRPr>
          </a:p>
          <a:p>
            <a:pPr marL="342900" marR="0" lvl="0" indent="-342900" algn="l" rtl="0">
              <a:spcBef>
                <a:spcPts val="592"/>
              </a:spcBef>
              <a:spcAft>
                <a:spcPts val="0"/>
              </a:spcAft>
              <a:buClr>
                <a:schemeClr val="dk1"/>
              </a:buClr>
              <a:buFont typeface="Arial"/>
              <a:buNone/>
            </a:pPr>
            <a:endParaRPr sz="2960" b="0" i="0" u="none" strike="noStrike" cap="none" dirty="0">
              <a:solidFill>
                <a:schemeClr val="dk1"/>
              </a:solidFill>
              <a:latin typeface="Calibri"/>
              <a:ea typeface="Calibri"/>
              <a:cs typeface="Calibri"/>
              <a:sym typeface="Calibri"/>
            </a:endParaRPr>
          </a:p>
          <a:p>
            <a:pPr marL="342900" marR="0" lvl="0" indent="-342900" algn="l" rtl="0">
              <a:spcBef>
                <a:spcPts val="592"/>
              </a:spcBef>
              <a:buClr>
                <a:schemeClr val="dk1"/>
              </a:buClr>
              <a:buFont typeface="Arial"/>
              <a:buNone/>
            </a:pPr>
            <a:endParaRPr sz="2960" b="0" i="0" u="none" strike="noStrike" cap="none" dirty="0">
              <a:solidFill>
                <a:schemeClr val="dk1"/>
              </a:solidFill>
              <a:latin typeface="Calibri"/>
              <a:ea typeface="Calibri"/>
              <a:cs typeface="Calibri"/>
              <a:sym typeface="Calibri"/>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296709" y="0"/>
            <a:ext cx="8520599" cy="572699"/>
          </a:xfrm>
          <a:prstGeom prst="rect">
            <a:avLst/>
          </a:prstGeom>
        </p:spPr>
        <p:txBody>
          <a:bodyPr lIns="91425" tIns="91425" rIns="91425" bIns="91425" anchor="t" anchorCtr="0">
            <a:noAutofit/>
          </a:bodyPr>
          <a:lstStyle/>
          <a:p>
            <a:pPr lvl="0" rtl="0">
              <a:spcBef>
                <a:spcPts val="0"/>
              </a:spcBef>
              <a:buNone/>
            </a:pPr>
            <a:r>
              <a:rPr lang="en"/>
              <a:t>3-minute exercise:  Get the data</a:t>
            </a:r>
          </a:p>
        </p:txBody>
      </p:sp>
      <p:sp>
        <p:nvSpPr>
          <p:cNvPr id="310" name="Shape 310"/>
          <p:cNvSpPr txBox="1">
            <a:spLocks noGrp="1"/>
          </p:cNvSpPr>
          <p:nvPr>
            <p:ph type="body" idx="1"/>
          </p:nvPr>
        </p:nvSpPr>
        <p:spPr>
          <a:xfrm>
            <a:off x="311700" y="1077525"/>
            <a:ext cx="8520599"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dirty="0"/>
              <a:t>Pick one of your questions</a:t>
            </a:r>
          </a:p>
          <a:p>
            <a:pPr marL="514350" lvl="0" indent="-285750" rtl="0">
              <a:lnSpc>
                <a:spcPct val="100000"/>
              </a:lnSpc>
              <a:spcBef>
                <a:spcPts val="0"/>
              </a:spcBef>
              <a:spcAft>
                <a:spcPts val="0"/>
              </a:spcAft>
              <a:buClr>
                <a:srgbClr val="FFFFFF"/>
              </a:buClr>
              <a:buFont typeface="Arial" charset="0"/>
              <a:buChar char="•"/>
            </a:pPr>
            <a:r>
              <a:rPr lang="en" dirty="0"/>
              <a:t>List the ideal data you need to answer it</a:t>
            </a:r>
          </a:p>
          <a:p>
            <a:pPr marL="514350" lvl="0" indent="-285750" rtl="0">
              <a:lnSpc>
                <a:spcPct val="100000"/>
              </a:lnSpc>
              <a:spcBef>
                <a:spcPts val="0"/>
              </a:spcBef>
              <a:spcAft>
                <a:spcPts val="0"/>
              </a:spcAft>
              <a:buClr>
                <a:srgbClr val="FFFFFF"/>
              </a:buClr>
              <a:buFont typeface="Arial" charset="0"/>
              <a:buChar char="•"/>
            </a:pPr>
            <a:r>
              <a:rPr lang="en" dirty="0"/>
              <a:t>List the data that’s (probably) available</a:t>
            </a:r>
          </a:p>
          <a:p>
            <a:pPr lvl="0" rtl="0">
              <a:lnSpc>
                <a:spcPct val="100000"/>
              </a:lnSpc>
              <a:spcBef>
                <a:spcPts val="0"/>
              </a:spcBef>
              <a:spcAft>
                <a:spcPts val="0"/>
              </a:spcAft>
              <a:buNone/>
            </a:pPr>
            <a:endParaRPr dirty="0"/>
          </a:p>
          <a:p>
            <a:pPr lvl="0" rtl="0">
              <a:lnSpc>
                <a:spcPct val="100000"/>
              </a:lnSpc>
              <a:spcBef>
                <a:spcPts val="0"/>
              </a:spcBef>
              <a:spcAft>
                <a:spcPts val="0"/>
              </a:spcAft>
              <a:buNone/>
            </a:pPr>
            <a:r>
              <a:rPr lang="en" dirty="0"/>
              <a:t>Think about what you’ll do if the data you need isn’t available</a:t>
            </a:r>
          </a:p>
          <a:p>
            <a:pPr marL="514350" lvl="0" indent="-285750" rtl="0">
              <a:lnSpc>
                <a:spcPct val="100000"/>
              </a:lnSpc>
              <a:spcBef>
                <a:spcPts val="0"/>
              </a:spcBef>
              <a:spcAft>
                <a:spcPts val="0"/>
              </a:spcAft>
              <a:buClr>
                <a:srgbClr val="FFFFFF"/>
              </a:buClr>
              <a:buFont typeface="Arial" charset="0"/>
              <a:buChar char="•"/>
            </a:pPr>
            <a:r>
              <a:rPr lang="en" dirty="0"/>
              <a:t>What compromises could you make</a:t>
            </a:r>
          </a:p>
          <a:p>
            <a:pPr marL="514350" lvl="0" indent="-285750" rtl="0">
              <a:lnSpc>
                <a:spcPct val="100000"/>
              </a:lnSpc>
              <a:spcBef>
                <a:spcPts val="0"/>
              </a:spcBef>
              <a:spcAft>
                <a:spcPts val="0"/>
              </a:spcAft>
              <a:buClr>
                <a:srgbClr val="FFFFFF"/>
              </a:buClr>
              <a:buFont typeface="Arial" charset="0"/>
              <a:buChar char="•"/>
            </a:pPr>
            <a:r>
              <a:rPr lang="en" dirty="0"/>
              <a:t>Where would you look for more data</a:t>
            </a:r>
          </a:p>
          <a:p>
            <a:pPr marL="514350" lvl="0" indent="-285750" rtl="0">
              <a:lnSpc>
                <a:spcPct val="100000"/>
              </a:lnSpc>
              <a:spcBef>
                <a:spcPts val="0"/>
              </a:spcBef>
              <a:spcAft>
                <a:spcPts val="0"/>
              </a:spcAft>
              <a:buClr>
                <a:srgbClr val="FFFFFF"/>
              </a:buClr>
              <a:buFont typeface="Arial" charset="0"/>
              <a:buChar char="•"/>
            </a:pPr>
            <a:r>
              <a:rPr lang="en" dirty="0"/>
              <a:t>Are there proxies (other datasets that tell you something about your question)</a:t>
            </a:r>
          </a:p>
          <a:p>
            <a:pPr marL="514350" lvl="0" indent="-285750" rtl="0">
              <a:lnSpc>
                <a:spcPct val="100000"/>
              </a:lnSpc>
              <a:spcBef>
                <a:spcPts val="0"/>
              </a:spcBef>
              <a:spcAft>
                <a:spcPts val="0"/>
              </a:spcAft>
              <a:buClr>
                <a:srgbClr val="FFFFFF"/>
              </a:buClr>
              <a:buFont typeface="Arial" charset="0"/>
              <a:buChar char="•"/>
            </a:pPr>
            <a:r>
              <a:rPr lang="en" dirty="0"/>
              <a:t>Are there ways to get more data (surveys, crowdsourcing </a:t>
            </a:r>
            <a:r>
              <a:rPr lang="en" dirty="0" err="1"/>
              <a:t>etc</a:t>
            </a:r>
            <a:r>
              <a:rPr lang="en" dirty="0"/>
              <a:t>)</a:t>
            </a:r>
          </a:p>
          <a:p>
            <a:pPr lvl="0" rtl="0">
              <a:lnSpc>
                <a:spcPct val="100000"/>
              </a:lnSpc>
              <a:spcBef>
                <a:spcPts val="0"/>
              </a:spcBef>
              <a:spcAft>
                <a:spcPts val="0"/>
              </a:spcAft>
              <a:buNone/>
            </a:pPr>
            <a:endParaRPr dirty="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305025" y="0"/>
            <a:ext cx="8388899" cy="767699"/>
          </a:xfrm>
          <a:prstGeom prst="rect">
            <a:avLst/>
          </a:prstGeom>
        </p:spPr>
        <p:txBody>
          <a:bodyPr lIns="91425" tIns="91425" rIns="91425" bIns="91425" anchor="t" anchorCtr="0">
            <a:noAutofit/>
          </a:bodyPr>
          <a:lstStyle/>
          <a:p>
            <a:pPr lvl="0" rtl="0">
              <a:spcBef>
                <a:spcPts val="0"/>
              </a:spcBef>
              <a:buNone/>
            </a:pPr>
            <a:r>
              <a:rPr lang="en" dirty="0" smtClean="0"/>
              <a:t>3-</a:t>
            </a:r>
            <a:r>
              <a:rPr lang="en-US" dirty="0" smtClean="0"/>
              <a:t>minute</a:t>
            </a:r>
            <a:r>
              <a:rPr lang="en" dirty="0" smtClean="0"/>
              <a:t> </a:t>
            </a:r>
            <a:r>
              <a:rPr lang="en" dirty="0"/>
              <a:t>exercise: design your communications</a:t>
            </a:r>
          </a:p>
        </p:txBody>
      </p:sp>
      <p:sp>
        <p:nvSpPr>
          <p:cNvPr id="316" name="Shape 31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en" dirty="0"/>
              <a:t>List the types of people you’d want to show your results to</a:t>
            </a:r>
          </a:p>
          <a:p>
            <a:pPr marL="514350" lvl="0" indent="-285750" rtl="0">
              <a:spcBef>
                <a:spcPts val="0"/>
              </a:spcBef>
              <a:buClr>
                <a:srgbClr val="FFFFFF"/>
              </a:buClr>
              <a:buFont typeface="Arial" charset="0"/>
              <a:buChar char="•"/>
            </a:pPr>
            <a:r>
              <a:rPr lang="en" dirty="0"/>
              <a:t>How do you want them to change the world?  Can they take actions, can they change opinions </a:t>
            </a:r>
            <a:r>
              <a:rPr lang="en" dirty="0" err="1"/>
              <a:t>etc</a:t>
            </a:r>
            <a:endParaRPr lang="en" dirty="0"/>
          </a:p>
          <a:p>
            <a:pPr marL="514350" lvl="0" indent="-285750" rtl="0">
              <a:spcBef>
                <a:spcPts val="0"/>
              </a:spcBef>
              <a:buClr>
                <a:srgbClr val="FFFFFF"/>
              </a:buClr>
              <a:buFont typeface="Arial" charset="0"/>
              <a:buChar char="•"/>
            </a:pPr>
            <a:r>
              <a:rPr lang="en" dirty="0"/>
              <a:t>Describe the types of outputs that might be persuasive to them - visuals, text, numbers, stories, art… be as wild with this as you want</a:t>
            </a:r>
          </a:p>
          <a:p>
            <a:pPr lvl="0" rtl="0">
              <a:spcBef>
                <a:spcPts val="0"/>
              </a:spcBef>
              <a:buNone/>
            </a:pPr>
            <a:endParaRPr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457200" y="0"/>
            <a:ext cx="8229600" cy="857400"/>
          </a:xfrm>
          <a:prstGeom prst="rect">
            <a:avLst/>
          </a:prstGeom>
        </p:spPr>
        <p:txBody>
          <a:bodyPr lIns="91425" tIns="91425" rIns="91425" bIns="91425" anchor="ctr" anchorCtr="0">
            <a:noAutofit/>
          </a:bodyPr>
          <a:lstStyle/>
          <a:p>
            <a:pPr lvl="0" rtl="0">
              <a:spcBef>
                <a:spcPts val="0"/>
              </a:spcBef>
              <a:buNone/>
            </a:pPr>
            <a:r>
              <a:rPr lang="en"/>
              <a:t>Things to do before next week</a:t>
            </a:r>
          </a:p>
        </p:txBody>
      </p:sp>
      <p:sp>
        <p:nvSpPr>
          <p:cNvPr id="323" name="Shape 323"/>
          <p:cNvSpPr txBox="1">
            <a:spLocks noGrp="1"/>
          </p:cNvSpPr>
          <p:nvPr>
            <p:ph idx="1"/>
          </p:nvPr>
        </p:nvSpPr>
        <p:spPr>
          <a:prstGeom prst="rect">
            <a:avLst/>
          </a:prstGeom>
        </p:spPr>
        <p:txBody>
          <a:bodyPr lIns="91425" tIns="91425" rIns="91425" bIns="91425" anchor="t" anchorCtr="0">
            <a:noAutofit/>
          </a:bodyPr>
          <a:lstStyle/>
          <a:p>
            <a:pPr lvl="0" rtl="0">
              <a:spcBef>
                <a:spcPts val="0"/>
              </a:spcBef>
              <a:buNone/>
            </a:pPr>
            <a:r>
              <a:rPr lang="en" sz="2400" dirty="0"/>
              <a:t>See file </a:t>
            </a:r>
            <a:r>
              <a:rPr lang="en" sz="2400" u="sng" dirty="0">
                <a:solidFill>
                  <a:schemeClr val="hlink"/>
                </a:solidFill>
              </a:rPr>
              <a:t>Tool Install Instructions</a:t>
            </a:r>
            <a:endParaRPr lang="en" sz="2400" u="sng" dirty="0">
              <a:solidFill>
                <a:schemeClr val="hlink"/>
              </a:solidFill>
              <a:hlinkClick r:id="rId3"/>
            </a:endParaRPr>
          </a:p>
          <a:p>
            <a:pPr marL="457200" lvl="0" indent="-381000" rtl="0">
              <a:spcBef>
                <a:spcPts val="0"/>
              </a:spcBef>
              <a:buSzPct val="100000"/>
            </a:pPr>
            <a:r>
              <a:rPr lang="en" sz="2400" dirty="0"/>
              <a:t>Make friends with the terminal window</a:t>
            </a:r>
          </a:p>
          <a:p>
            <a:pPr marL="457200" lvl="0" indent="-381000" rtl="0">
              <a:spcBef>
                <a:spcPts val="0"/>
              </a:spcBef>
              <a:buSzPct val="100000"/>
            </a:pPr>
            <a:r>
              <a:rPr lang="en" sz="2400" dirty="0"/>
              <a:t>Install </a:t>
            </a:r>
            <a:r>
              <a:rPr lang="en" sz="2400" dirty="0" err="1"/>
              <a:t>iPython</a:t>
            </a:r>
            <a:endParaRPr lang="en" sz="2400" dirty="0"/>
          </a:p>
          <a:p>
            <a:pPr marL="457200" lvl="0" indent="-381000" rtl="0">
              <a:spcBef>
                <a:spcPts val="0"/>
              </a:spcBef>
              <a:buSzPct val="100000"/>
            </a:pPr>
            <a:r>
              <a:rPr lang="en" sz="2400" dirty="0"/>
              <a:t>Install </a:t>
            </a:r>
            <a:r>
              <a:rPr lang="en" sz="2400" dirty="0" err="1"/>
              <a:t>Git</a:t>
            </a:r>
            <a:endParaRPr lang="en" sz="2400" dirty="0"/>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628650" y="0"/>
            <a:ext cx="7886700" cy="994172"/>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 sz="4400" dirty="0">
                <a:latin typeface="+mn-lt"/>
              </a:rPr>
              <a:t>Sessions Timeline</a:t>
            </a:r>
          </a:p>
        </p:txBody>
      </p:sp>
      <p:sp>
        <p:nvSpPr>
          <p:cNvPr id="87" name="Shape 87"/>
          <p:cNvSpPr txBox="1">
            <a:spLocks noGrp="1"/>
          </p:cNvSpPr>
          <p:nvPr>
            <p:ph idx="1"/>
          </p:nvPr>
        </p:nvSpPr>
        <p:spPr>
          <a:xfrm>
            <a:off x="457200" y="991368"/>
            <a:ext cx="8229600" cy="3988799"/>
          </a:xfrm>
          <a:prstGeom prst="rect">
            <a:avLst/>
          </a:prstGeom>
          <a:noFill/>
          <a:ln>
            <a:noFill/>
          </a:ln>
        </p:spPr>
        <p:txBody>
          <a:bodyPr lIns="91425" tIns="45700" rIns="91425" bIns="45700" anchor="t" anchorCtr="0">
            <a:noAutofit/>
          </a:bodyPr>
          <a:lstStyle/>
          <a:p>
            <a:pPr marL="514350" marR="0" lvl="0" indent="-455930" algn="l" rtl="0">
              <a:lnSpc>
                <a:spcPct val="80000"/>
              </a:lnSpc>
              <a:spcBef>
                <a:spcPts val="0"/>
              </a:spcBef>
              <a:spcAft>
                <a:spcPts val="0"/>
              </a:spcAft>
              <a:buClr>
                <a:schemeClr val="dk1"/>
              </a:buClr>
              <a:buSzPct val="100000"/>
              <a:buFont typeface="Calibri"/>
              <a:buAutoNum type="arabicPeriod"/>
            </a:pPr>
            <a:r>
              <a:rPr lang="en" sz="1800" dirty="0"/>
              <a:t>Scoping a data science project</a:t>
            </a:r>
          </a:p>
          <a:p>
            <a:pPr marL="514350" marR="0" lvl="0" indent="-455930" algn="l" rtl="0">
              <a:lnSpc>
                <a:spcPct val="80000"/>
              </a:lnSpc>
              <a:spcBef>
                <a:spcPts val="0"/>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Python basics</a:t>
            </a:r>
          </a:p>
          <a:p>
            <a:pPr marL="514350" marR="0" lvl="0" indent="-455930" algn="l" rtl="0">
              <a:lnSpc>
                <a:spcPct val="80000"/>
              </a:lnSpc>
              <a:spcBef>
                <a:spcPts val="544"/>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Acquiring data</a:t>
            </a:r>
          </a:p>
          <a:p>
            <a:pPr marL="514350" marR="0" lvl="0" indent="-455930" algn="l" rtl="0">
              <a:lnSpc>
                <a:spcPct val="80000"/>
              </a:lnSpc>
              <a:spcBef>
                <a:spcPts val="544"/>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Communicating results</a:t>
            </a:r>
          </a:p>
          <a:p>
            <a:pPr marL="514350" marR="0" lvl="0" indent="-455930" algn="l" rtl="0">
              <a:lnSpc>
                <a:spcPct val="80000"/>
              </a:lnSpc>
              <a:spcBef>
                <a:spcPts val="544"/>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Cleaning and exploring data</a:t>
            </a:r>
          </a:p>
          <a:p>
            <a:pPr marL="514350" marR="0" lvl="0" indent="-455930" algn="l" rtl="0">
              <a:lnSpc>
                <a:spcPct val="80000"/>
              </a:lnSpc>
              <a:spcBef>
                <a:spcPts val="544"/>
              </a:spcBef>
              <a:spcAft>
                <a:spcPts val="0"/>
              </a:spcAft>
              <a:buClr>
                <a:schemeClr val="dk1"/>
              </a:buClr>
              <a:buSzPct val="100000"/>
              <a:buFont typeface="Calibri"/>
              <a:buAutoNum type="arabicPeriod"/>
            </a:pPr>
            <a:r>
              <a:rPr lang="en-US" sz="1800" b="0" i="0" u="none" strike="noStrike" cap="none" dirty="0" smtClean="0">
                <a:solidFill>
                  <a:schemeClr val="dk1"/>
                </a:solidFill>
                <a:latin typeface="Calibri"/>
                <a:ea typeface="Calibri"/>
                <a:cs typeface="Calibri"/>
                <a:sym typeface="Calibri"/>
              </a:rPr>
              <a:t>Machine learning</a:t>
            </a:r>
            <a:endParaRPr lang="en" sz="1800" b="0" i="0" u="none" strike="noStrike" cap="none" dirty="0">
              <a:solidFill>
                <a:schemeClr val="dk1"/>
              </a:solidFill>
              <a:latin typeface="Calibri"/>
              <a:ea typeface="Calibri"/>
              <a:cs typeface="Calibri"/>
              <a:sym typeface="Calibri"/>
            </a:endParaRPr>
          </a:p>
          <a:p>
            <a:pPr marL="514350" marR="0" lvl="0" indent="-455930" algn="l" rtl="0">
              <a:lnSpc>
                <a:spcPct val="80000"/>
              </a:lnSpc>
              <a:spcBef>
                <a:spcPts val="544"/>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Handling text data</a:t>
            </a:r>
          </a:p>
          <a:p>
            <a:pPr marL="514350" marR="0" lvl="0" indent="-455930" algn="l" rtl="0">
              <a:lnSpc>
                <a:spcPct val="80000"/>
              </a:lnSpc>
              <a:spcBef>
                <a:spcPts val="544"/>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Handling geospatial data</a:t>
            </a:r>
          </a:p>
          <a:p>
            <a:pPr marL="514350" marR="0" lvl="0" indent="-455930" algn="l" rtl="0">
              <a:lnSpc>
                <a:spcPct val="80000"/>
              </a:lnSpc>
              <a:spcBef>
                <a:spcPts val="544"/>
              </a:spcBef>
              <a:spcAft>
                <a:spcPts val="0"/>
              </a:spcAft>
              <a:buClr>
                <a:schemeClr val="dk1"/>
              </a:buClr>
              <a:buSzPct val="100000"/>
              <a:buFont typeface="Calibri"/>
              <a:buAutoNum type="arabicPeriod"/>
            </a:pPr>
            <a:r>
              <a:rPr lang="en" sz="1800" b="0" i="0" u="none" strike="noStrike" cap="none" dirty="0">
                <a:solidFill>
                  <a:schemeClr val="dk1"/>
                </a:solidFill>
                <a:latin typeface="Calibri"/>
                <a:ea typeface="Calibri"/>
                <a:cs typeface="Calibri"/>
                <a:sym typeface="Calibri"/>
              </a:rPr>
              <a:t>Learning relationships from data</a:t>
            </a:r>
          </a:p>
          <a:p>
            <a:pPr marL="514350" marR="0" lvl="0" indent="-455930" algn="l" rtl="0">
              <a:lnSpc>
                <a:spcPct val="80000"/>
              </a:lnSpc>
              <a:spcBef>
                <a:spcPts val="544"/>
              </a:spcBef>
              <a:buClr>
                <a:schemeClr val="dk1"/>
              </a:buClr>
              <a:buSzPct val="100000"/>
              <a:buFont typeface="Calibri"/>
              <a:buAutoNum type="arabicPeriod"/>
            </a:pPr>
            <a:r>
              <a:rPr lang="en" sz="1800" b="0" i="0" u="none" strike="noStrike" cap="none" dirty="0" smtClean="0">
                <a:solidFill>
                  <a:schemeClr val="dk1"/>
                </a:solidFill>
                <a:latin typeface="Calibri"/>
                <a:ea typeface="Calibri"/>
                <a:cs typeface="Calibri"/>
                <a:sym typeface="Calibri"/>
              </a:rPr>
              <a:t>Handling </a:t>
            </a:r>
            <a:r>
              <a:rPr lang="en" sz="1800" b="0" i="0" u="none" strike="noStrike" cap="none" dirty="0">
                <a:solidFill>
                  <a:schemeClr val="dk1"/>
                </a:solidFill>
                <a:latin typeface="Calibri"/>
                <a:ea typeface="Calibri"/>
                <a:cs typeface="Calibri"/>
                <a:sym typeface="Calibri"/>
              </a:rPr>
              <a:t>big data</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sz="4400" dirty="0">
                <a:latin typeface="+mn-lt"/>
              </a:rPr>
              <a:t>Session 1: your 5-7 things</a:t>
            </a:r>
          </a:p>
        </p:txBody>
      </p:sp>
      <p:sp>
        <p:nvSpPr>
          <p:cNvPr id="93" name="Shape 93"/>
          <p:cNvSpPr txBox="1">
            <a:spLocks noGrp="1"/>
          </p:cNvSpPr>
          <p:nvPr>
            <p:ph idx="1"/>
          </p:nvPr>
        </p:nvSpPr>
        <p:spPr>
          <a:prstGeom prst="rect">
            <a:avLst/>
          </a:prstGeom>
        </p:spPr>
        <p:txBody>
          <a:bodyPr lIns="91425" tIns="91425" rIns="91425" bIns="91425" anchor="t" anchorCtr="0">
            <a:noAutofit/>
          </a:bodyPr>
          <a:lstStyle/>
          <a:p>
            <a:pPr marL="457200" lvl="0" indent="-228600" rtl="0">
              <a:lnSpc>
                <a:spcPct val="100000"/>
              </a:lnSpc>
              <a:spcBef>
                <a:spcPts val="0"/>
              </a:spcBef>
              <a:spcAft>
                <a:spcPts val="0"/>
              </a:spcAft>
            </a:pPr>
            <a:r>
              <a:rPr lang="en" sz="2400" dirty="0"/>
              <a:t>What is data science?</a:t>
            </a:r>
          </a:p>
          <a:p>
            <a:pPr marL="457200" lvl="0" indent="-228600" rtl="0">
              <a:lnSpc>
                <a:spcPct val="100000"/>
              </a:lnSpc>
              <a:spcBef>
                <a:spcPts val="0"/>
              </a:spcBef>
              <a:spcAft>
                <a:spcPts val="0"/>
              </a:spcAft>
            </a:pPr>
            <a:r>
              <a:rPr lang="en" sz="2400" dirty="0"/>
              <a:t>Data science is a process</a:t>
            </a:r>
          </a:p>
          <a:p>
            <a:pPr marL="457200" lvl="0" indent="-228600" rtl="0">
              <a:lnSpc>
                <a:spcPct val="100000"/>
              </a:lnSpc>
              <a:spcBef>
                <a:spcPts val="0"/>
              </a:spcBef>
              <a:spcAft>
                <a:spcPts val="0"/>
              </a:spcAft>
            </a:pPr>
            <a:r>
              <a:rPr lang="en" sz="2400" dirty="0"/>
              <a:t>What’s a data scientist?</a:t>
            </a:r>
          </a:p>
          <a:p>
            <a:pPr marL="457200" lvl="0" indent="-228600" rtl="0">
              <a:lnSpc>
                <a:spcPct val="100000"/>
              </a:lnSpc>
              <a:spcBef>
                <a:spcPts val="0"/>
              </a:spcBef>
              <a:spcAft>
                <a:spcPts val="0"/>
              </a:spcAft>
            </a:pPr>
            <a:r>
              <a:rPr lang="en" sz="2400" dirty="0"/>
              <a:t>Data science competitions</a:t>
            </a:r>
          </a:p>
          <a:p>
            <a:pPr marL="457200" lvl="0" indent="-228600" rtl="0">
              <a:lnSpc>
                <a:spcPct val="100000"/>
              </a:lnSpc>
              <a:spcBef>
                <a:spcPts val="0"/>
              </a:spcBef>
              <a:spcAft>
                <a:spcPts val="0"/>
              </a:spcAft>
            </a:pPr>
            <a:r>
              <a:rPr lang="en" sz="2400" dirty="0"/>
              <a:t>Writing a problem statement</a:t>
            </a:r>
          </a:p>
          <a:p>
            <a:pPr marL="457200" lvl="0" indent="-228600" rtl="0">
              <a:lnSpc>
                <a:spcPct val="100000"/>
              </a:lnSpc>
              <a:spcBef>
                <a:spcPts val="0"/>
              </a:spcBef>
              <a:spcAft>
                <a:spcPts val="0"/>
              </a:spcAft>
            </a:pPr>
            <a:r>
              <a:rPr lang="en" sz="2400" dirty="0"/>
              <a:t>Data science ethics</a:t>
            </a:r>
          </a:p>
          <a:p>
            <a:pPr lvl="0">
              <a:spcBef>
                <a:spcPts val="0"/>
              </a:spcBef>
              <a:buNone/>
            </a:pPr>
            <a:endParaRPr sz="2400" dirty="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What is Data Science?</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Defining Data Science</a:t>
            </a:r>
          </a:p>
        </p:txBody>
      </p:sp>
      <p:sp>
        <p:nvSpPr>
          <p:cNvPr id="105" name="Shape 105"/>
          <p:cNvSpPr txBox="1"/>
          <p:nvPr/>
        </p:nvSpPr>
        <p:spPr>
          <a:xfrm>
            <a:off x="262050" y="982837"/>
            <a:ext cx="8619900" cy="40953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800"/>
              </a:spcAft>
              <a:buNone/>
            </a:pPr>
            <a:r>
              <a:rPr lang="en" sz="1800" dirty="0">
                <a:solidFill>
                  <a:schemeClr val="tx1"/>
                </a:solidFill>
              </a:rPr>
              <a:t>“A data scientist… excels at </a:t>
            </a:r>
            <a:r>
              <a:rPr lang="en" sz="1800" b="1" dirty="0">
                <a:solidFill>
                  <a:srgbClr val="CC0000"/>
                </a:solidFill>
              </a:rPr>
              <a:t>analyzing data</a:t>
            </a:r>
            <a:r>
              <a:rPr lang="en" sz="1800" dirty="0">
                <a:solidFill>
                  <a:schemeClr val="tx1"/>
                </a:solidFill>
              </a:rPr>
              <a:t>, particularly large amounts of data, to help a business gain a competitive edge</a:t>
            </a:r>
            <a:r>
              <a:rPr lang="en" sz="1800" dirty="0" smtClean="0">
                <a:solidFill>
                  <a:schemeClr val="tx1"/>
                </a:solidFill>
              </a:rPr>
              <a:t>.”</a:t>
            </a:r>
          </a:p>
          <a:p>
            <a:pPr lvl="0" rtl="0">
              <a:lnSpc>
                <a:spcPct val="115000"/>
              </a:lnSpc>
              <a:spcBef>
                <a:spcPts val="0"/>
              </a:spcBef>
              <a:spcAft>
                <a:spcPts val="1800"/>
              </a:spcAft>
              <a:buNone/>
            </a:pPr>
            <a:endParaRPr sz="1800" dirty="0" smtClean="0">
              <a:solidFill>
                <a:schemeClr val="tx1"/>
              </a:solidFill>
            </a:endParaRPr>
          </a:p>
          <a:p>
            <a:pPr lvl="0" rtl="0">
              <a:lnSpc>
                <a:spcPct val="115000"/>
              </a:lnSpc>
              <a:spcBef>
                <a:spcPts val="0"/>
              </a:spcBef>
              <a:spcAft>
                <a:spcPts val="1800"/>
              </a:spcAft>
              <a:buNone/>
            </a:pPr>
            <a:r>
              <a:rPr lang="en" sz="1800" dirty="0" smtClean="0">
                <a:solidFill>
                  <a:schemeClr val="tx1"/>
                </a:solidFill>
              </a:rPr>
              <a:t>“</a:t>
            </a:r>
            <a:r>
              <a:rPr lang="en" sz="1800" dirty="0">
                <a:solidFill>
                  <a:schemeClr val="tx1"/>
                </a:solidFill>
              </a:rPr>
              <a:t>The analysis of data using the </a:t>
            </a:r>
            <a:r>
              <a:rPr lang="en" sz="1800" b="1" dirty="0">
                <a:solidFill>
                  <a:srgbClr val="CC0000"/>
                </a:solidFill>
              </a:rPr>
              <a:t>scientific method</a:t>
            </a:r>
            <a:r>
              <a:rPr lang="en" sz="1800" dirty="0">
                <a:solidFill>
                  <a:schemeClr val="tx1"/>
                </a:solidFill>
              </a:rPr>
              <a:t>”</a:t>
            </a:r>
          </a:p>
          <a:p>
            <a:pPr lvl="0" rtl="0">
              <a:lnSpc>
                <a:spcPct val="115000"/>
              </a:lnSpc>
              <a:spcBef>
                <a:spcPts val="0"/>
              </a:spcBef>
              <a:spcAft>
                <a:spcPts val="1800"/>
              </a:spcAft>
              <a:buNone/>
            </a:pPr>
            <a:endParaRPr sz="1800" dirty="0">
              <a:solidFill>
                <a:schemeClr val="tx1"/>
              </a:solidFill>
            </a:endParaRPr>
          </a:p>
          <a:p>
            <a:pPr lvl="0" rtl="0">
              <a:lnSpc>
                <a:spcPct val="115000"/>
              </a:lnSpc>
              <a:spcBef>
                <a:spcPts val="0"/>
              </a:spcBef>
              <a:buNone/>
            </a:pPr>
            <a:r>
              <a:rPr lang="en" sz="1800" dirty="0">
                <a:solidFill>
                  <a:schemeClr val="tx1"/>
                </a:solidFill>
              </a:rPr>
              <a:t>“A data scientist is an individual, organization or application that performs statistical analysis, data mining and retrieval processes on a large amount of data to </a:t>
            </a:r>
            <a:r>
              <a:rPr lang="en" sz="1800" b="1" dirty="0">
                <a:solidFill>
                  <a:srgbClr val="CC0000"/>
                </a:solidFill>
              </a:rPr>
              <a:t>identify trends, figures and other relevant information</a:t>
            </a:r>
            <a:r>
              <a:rPr lang="en" sz="1800" dirty="0">
                <a:solidFill>
                  <a:schemeClr val="tx1"/>
                </a:solidFill>
              </a:rPr>
              <a: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prstGeom prst="rect">
            <a:avLst/>
          </a:prstGeom>
        </p:spPr>
        <p:txBody>
          <a:bodyPr lIns="91425" tIns="91425" rIns="91425" bIns="91425" anchor="ctr" anchorCtr="0">
            <a:noAutofit/>
          </a:bodyPr>
          <a:lstStyle/>
          <a:p>
            <a:pPr lvl="0" rtl="0">
              <a:spcBef>
                <a:spcPts val="0"/>
              </a:spcBef>
              <a:buNone/>
            </a:pPr>
            <a:r>
              <a:rPr lang="en"/>
              <a:t>Understanding through Data</a:t>
            </a:r>
          </a:p>
        </p:txBody>
      </p:sp>
      <p:pic>
        <p:nvPicPr>
          <p:cNvPr id="112" name="Shape 112"/>
          <p:cNvPicPr preferRelativeResize="0"/>
          <p:nvPr/>
        </p:nvPicPr>
        <p:blipFill>
          <a:blip r:embed="rId3">
            <a:alphaModFix/>
          </a:blip>
          <a:stretch>
            <a:fillRect/>
          </a:stretch>
        </p:blipFill>
        <p:spPr>
          <a:xfrm>
            <a:off x="1730929" y="1063374"/>
            <a:ext cx="5150969" cy="381652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TotalTime>
  <Words>2733</Words>
  <Application>Microsoft Macintosh PowerPoint</Application>
  <PresentationFormat>On-screen Show (16:9)</PresentationFormat>
  <Paragraphs>289</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Roboto</vt:lpstr>
      <vt:lpstr>Wingdings</vt:lpstr>
      <vt:lpstr>Arial</vt:lpstr>
      <vt:lpstr>Office Theme</vt:lpstr>
      <vt:lpstr>Designing and Scoping a Data Science Project</vt:lpstr>
      <vt:lpstr>About these Sessions</vt:lpstr>
      <vt:lpstr>Session Format</vt:lpstr>
      <vt:lpstr>Session Topics</vt:lpstr>
      <vt:lpstr>Sessions Timeline</vt:lpstr>
      <vt:lpstr>Session 1: your 5-7 things</vt:lpstr>
      <vt:lpstr>What is Data Science?</vt:lpstr>
      <vt:lpstr>Defining Data Science</vt:lpstr>
      <vt:lpstr>Understanding through Data</vt:lpstr>
      <vt:lpstr>Data Science is a Process</vt:lpstr>
      <vt:lpstr>Ask an interesting question</vt:lpstr>
      <vt:lpstr>Get the data</vt:lpstr>
      <vt:lpstr>Most data is small, but… </vt:lpstr>
      <vt:lpstr>Reformat the data</vt:lpstr>
      <vt:lpstr>Explore the data</vt:lpstr>
      <vt:lpstr>Model the Data</vt:lpstr>
      <vt:lpstr>Communicate results</vt:lpstr>
      <vt:lpstr>What’s a Data Scientist?</vt:lpstr>
      <vt:lpstr>The Data Science Venn Diagram</vt:lpstr>
      <vt:lpstr>How do you become a data scientist?</vt:lpstr>
      <vt:lpstr>Should you become a data scientist?</vt:lpstr>
      <vt:lpstr>Problem examples: Data Science Competitions</vt:lpstr>
      <vt:lpstr>Competitions: Who Does What</vt:lpstr>
      <vt:lpstr>DrivenData</vt:lpstr>
      <vt:lpstr>Kaggle</vt:lpstr>
      <vt:lpstr>DataKind</vt:lpstr>
      <vt:lpstr>Example project: Pump It Up</vt:lpstr>
      <vt:lpstr>Example project: Cervical cancer</vt:lpstr>
      <vt:lpstr>Writing a Problem Statement</vt:lpstr>
      <vt:lpstr>DrivenData competition guidelines</vt:lpstr>
      <vt:lpstr>Design your project</vt:lpstr>
      <vt:lpstr>Design your questions</vt:lpstr>
      <vt:lpstr>Data Science Ethics</vt:lpstr>
      <vt:lpstr>Data Risk and Ethics</vt:lpstr>
      <vt:lpstr>Data Risk</vt:lpstr>
      <vt:lpstr>PII: Personally Identifiable Information</vt:lpstr>
      <vt:lpstr>PII Red Flags</vt:lpstr>
      <vt:lpstr>Exercises</vt:lpstr>
      <vt:lpstr>3-minute exercise: Ask interesting questions</vt:lpstr>
      <vt:lpstr>3-minute exercise:  Get the data</vt:lpstr>
      <vt:lpstr>3-minute exercise: design your communications</vt:lpstr>
      <vt:lpstr>Things to do before next week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and Scoping a Data Science Project</dc:title>
  <cp:lastModifiedBy>Microsoft Office User</cp:lastModifiedBy>
  <cp:revision>14</cp:revision>
  <dcterms:modified xsi:type="dcterms:W3CDTF">2016-08-30T19:59:24Z</dcterms:modified>
</cp:coreProperties>
</file>